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8"/>
  </p:notesMasterIdLst>
  <p:sldIdLst>
    <p:sldId id="256" r:id="rId2"/>
    <p:sldId id="257" r:id="rId3"/>
    <p:sldId id="258" r:id="rId4"/>
    <p:sldId id="275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4" r:id="rId37"/>
    <p:sldId id="293" r:id="rId38"/>
    <p:sldId id="295" r:id="rId39"/>
    <p:sldId id="296" r:id="rId40"/>
    <p:sldId id="298" r:id="rId41"/>
    <p:sldId id="300" r:id="rId42"/>
    <p:sldId id="301" r:id="rId43"/>
    <p:sldId id="302" r:id="rId44"/>
    <p:sldId id="341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9" r:id="rId56"/>
    <p:sldId id="320" r:id="rId57"/>
    <p:sldId id="321" r:id="rId58"/>
    <p:sldId id="314" r:id="rId59"/>
    <p:sldId id="315" r:id="rId60"/>
    <p:sldId id="316" r:id="rId61"/>
    <p:sldId id="317" r:id="rId62"/>
    <p:sldId id="326" r:id="rId63"/>
    <p:sldId id="327" r:id="rId64"/>
    <p:sldId id="332" r:id="rId65"/>
    <p:sldId id="328" r:id="rId66"/>
    <p:sldId id="329" r:id="rId67"/>
    <p:sldId id="330" r:id="rId68"/>
    <p:sldId id="331" r:id="rId69"/>
    <p:sldId id="333" r:id="rId70"/>
    <p:sldId id="334" r:id="rId71"/>
    <p:sldId id="335" r:id="rId72"/>
    <p:sldId id="336" r:id="rId73"/>
    <p:sldId id="337" r:id="rId74"/>
    <p:sldId id="338" r:id="rId75"/>
    <p:sldId id="339" r:id="rId76"/>
    <p:sldId id="340" r:id="rId7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543" autoAdjust="0"/>
    <p:restoredTop sz="94660"/>
  </p:normalViewPr>
  <p:slideViewPr>
    <p:cSldViewPr snapToGrid="0" snapToObjects="1">
      <p:cViewPr>
        <p:scale>
          <a:sx n="72" d="100"/>
          <a:sy n="72" d="100"/>
        </p:scale>
        <p:origin x="-1080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EE1D4A-EB04-D447-BDA3-89A38EE383BF}" type="datetimeFigureOut">
              <a:rPr kumimoji="1" lang="zh-CN" altLang="en-US" smtClean="0"/>
              <a:t>15/8/4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E3EB85-E09C-8547-855A-5539651CD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1691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E3EB85-E09C-8547-855A-5539651CD81C}" type="slidenum">
              <a:rPr kumimoji="1" lang="zh-CN" altLang="en-US" smtClean="0"/>
              <a:t>63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0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199" y="1295400"/>
            <a:ext cx="8228013" cy="1927225"/>
          </a:xfrm>
        </p:spPr>
        <p:txBody>
          <a:bodyPr tIns="0" bIns="0" anchor="b" anchorCtr="0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199" y="3307976"/>
            <a:ext cx="8228013" cy="1066800"/>
          </a:xfrm>
        </p:spPr>
        <p:txBody>
          <a:bodyPr tIns="0" bIns="0"/>
          <a:lstStyle>
            <a:lvl1pPr marL="0" indent="0" algn="ctr">
              <a:spcBef>
                <a:spcPts val="30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381001"/>
            <a:ext cx="3509683" cy="2209800"/>
          </a:xfrm>
        </p:spPr>
        <p:txBody>
          <a:bodyPr anchor="b"/>
          <a:lstStyle>
            <a:lvl1pPr algn="l">
              <a:defRPr sz="4400" b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9200" y="273050"/>
            <a:ext cx="3657600" cy="5853113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199" y="2649071"/>
            <a:ext cx="3509683" cy="3388192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228600" y="1143000"/>
            <a:ext cx="4267200" cy="4267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张图片(带标题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1425" y="381001"/>
            <a:ext cx="3635375" cy="2209800"/>
          </a:xfrm>
        </p:spPr>
        <p:txBody>
          <a:bodyPr anchor="b"/>
          <a:lstStyle>
            <a:lvl1pPr algn="l">
              <a:defRPr sz="4400" b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51425" y="2649070"/>
            <a:ext cx="3635375" cy="3505667"/>
          </a:xfrm>
        </p:spPr>
        <p:txBody>
          <a:bodyPr>
            <a:normAutofit/>
          </a:bodyPr>
          <a:lstStyle>
            <a:lvl1pPr marL="0" indent="0">
              <a:spcBef>
                <a:spcPts val="600"/>
              </a:spcBef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990600" y="2590800"/>
            <a:ext cx="3505200" cy="3505200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8" name="Picture Placeholder 8"/>
          <p:cNvSpPr>
            <a:spLocks noGrp="1"/>
          </p:cNvSpPr>
          <p:nvPr>
            <p:ph type="pic" sz="quarter" idx="14"/>
          </p:nvPr>
        </p:nvSpPr>
        <p:spPr>
          <a:xfrm>
            <a:off x="2479675" y="1260475"/>
            <a:ext cx="1254125" cy="12541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269875" y="762000"/>
            <a:ext cx="2092325" cy="2092325"/>
          </a:xfrm>
          <a:prstGeom prst="ellipse">
            <a:avLst/>
          </a:prstGeom>
          <a:ln w="28575">
            <a:solidFill>
              <a:schemeClr val="accent1"/>
            </a:solidFill>
          </a:ln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将图片拖动到占位符，或单击添加图标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568388"/>
            <a:ext cx="8228013" cy="3468875"/>
          </a:xfrm>
        </p:spPr>
        <p:txBody>
          <a:bodyPr vert="eaVert"/>
          <a:lstStyle>
            <a:lvl5pPr>
              <a:defRPr/>
            </a:lvl5pPr>
            <a:lvl6pPr marL="1719072">
              <a:defRPr/>
            </a:lvl6pPr>
            <a:lvl7pPr marL="1719072">
              <a:defRPr/>
            </a:lvl7pPr>
            <a:lvl8pPr marL="1719072">
              <a:defRPr/>
            </a:lvl8pPr>
            <a:lvl9pPr marL="1719072">
              <a:defRPr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6600" y="274638"/>
            <a:ext cx="1524000" cy="5851525"/>
          </a:xfrm>
        </p:spPr>
        <p:txBody>
          <a:bodyPr vert="eaVert" anchor="t" anchorCtr="0"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416859"/>
            <a:ext cx="6019800" cy="5615642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6694"/>
            <a:ext cx="6400800" cy="1362075"/>
          </a:xfrm>
        </p:spPr>
        <p:txBody>
          <a:bodyPr anchor="b" anchorCtr="0"/>
          <a:lstStyle>
            <a:lvl1pPr algn="r">
              <a:defRPr sz="4600" b="0" cap="none" baseline="0"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399" y="3609695"/>
            <a:ext cx="5181601" cy="1500187"/>
          </a:xfrm>
        </p:spPr>
        <p:txBody>
          <a:bodyPr anchor="t" anchorCtr="0"/>
          <a:lstStyle>
            <a:lvl1pPr marL="0" indent="0" algn="r">
              <a:spcBef>
                <a:spcPts val="300"/>
              </a:spcBef>
              <a:buNone/>
              <a:defRPr sz="1800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238999" y="6356350"/>
            <a:ext cx="14462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8292818" y="5804647"/>
            <a:ext cx="367088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sz="4400">
                <a:solidFill>
                  <a:schemeClr val="accent1"/>
                </a:solidFill>
                <a:latin typeface="Wingdings" pitchFamily="2" charset="2"/>
              </a:rPr>
              <a:t>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34753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tabLst/>
              <a:defRPr sz="1600"/>
            </a:lvl6pPr>
            <a:lvl7pPr marL="2173288" indent="-227013">
              <a:tabLst/>
              <a:defRPr sz="1600"/>
            </a:lvl7pPr>
            <a:lvl8pPr marL="2398713" indent="-227013">
              <a:tabLst/>
              <a:defRPr sz="1600"/>
            </a:lvl8pPr>
            <a:lvl9pPr marL="2625725" indent="-227013">
              <a:tabLst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0664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31578" y="2232211"/>
            <a:ext cx="3767328" cy="762000"/>
          </a:xfrm>
        </p:spPr>
        <p:txBody>
          <a:bodyPr anchor="b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31578" y="3160059"/>
            <a:ext cx="3767328" cy="289149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项内容、顶部和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0" y="2784475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762000" y="4497070"/>
            <a:ext cx="7656512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9" name="Content Placeholder 2"/>
          <p:cNvSpPr>
            <a:spLocks noGrp="1"/>
          </p:cNvSpPr>
          <p:nvPr>
            <p:ph sz="half" idx="14"/>
          </p:nvPr>
        </p:nvSpPr>
        <p:spPr>
          <a:xfrm>
            <a:off x="740664" y="2784475"/>
            <a:ext cx="3767328" cy="3252788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>
              <a:defRPr sz="1600"/>
            </a:lvl6pPr>
            <a:lvl7pPr marL="2173288" indent="-234950">
              <a:defRPr sz="1600"/>
            </a:lvl7pPr>
            <a:lvl8pPr marL="2398713" indent="-234950">
              <a:defRPr sz="1600"/>
            </a:lvl8pPr>
            <a:lvl9pPr marL="2625725" indent="-234950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36008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636008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4"/>
          </p:nvPr>
        </p:nvSpPr>
        <p:spPr>
          <a:xfrm>
            <a:off x="739775" y="2784475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27013">
              <a:defRPr sz="1600"/>
            </a:lvl6pPr>
            <a:lvl7pPr marL="2173288" indent="-227013">
              <a:defRPr sz="1600"/>
            </a:lvl7pPr>
            <a:lvl8pPr marL="2398713" indent="-227013">
              <a:defRPr sz="1600"/>
            </a:lvl8pPr>
            <a:lvl9pPr marL="2625725" indent="-227013"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11" name="Content Placeholder 2"/>
          <p:cNvSpPr>
            <a:spLocks noGrp="1"/>
          </p:cNvSpPr>
          <p:nvPr>
            <p:ph sz="half" idx="15"/>
          </p:nvPr>
        </p:nvSpPr>
        <p:spPr>
          <a:xfrm>
            <a:off x="739775" y="4497070"/>
            <a:ext cx="3767328" cy="155448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194627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173288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398713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625725" indent="-234950" algn="l" defTabSz="914400" rtl="0" eaLnBrk="1" latinLnBrk="0" hangingPunct="1">
              <a:spcBef>
                <a:spcPct val="20000"/>
              </a:spcBef>
              <a:buSzPct val="90000"/>
              <a:buFont typeface="Wingdings" pitchFamily="2" charset="2"/>
              <a:buChar char=""/>
              <a:def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45141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9775" y="2770094"/>
            <a:ext cx="7662864" cy="32671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79BC7E7-EA8E-4DA7-915E-CC098D9BADCB}" type="datetimeFigureOut">
              <a:rPr lang="en-US" smtClean="0"/>
              <a:t>15/8/4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89613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05300" y="6356350"/>
            <a:ext cx="533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F2F5E10-5301-4EE6-90D2-A6C4A3F62BE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ctr" defTabSz="914400" rtl="0" eaLnBrk="1" latinLnBrk="0" hangingPunct="1">
        <a:spcBef>
          <a:spcPct val="0"/>
        </a:spcBef>
        <a:buNone/>
        <a:defRPr sz="46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ts val="2000"/>
        </a:spcBef>
        <a:buClr>
          <a:schemeClr val="accent1"/>
        </a:buClr>
        <a:buSzPct val="90000"/>
        <a:buFont typeface="Wingdings" pitchFamily="2" charset="2"/>
        <a:buChar char="S"/>
        <a:defRPr sz="22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0350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371600" indent="-336550" algn="l" defTabSz="914400" rtl="0" eaLnBrk="1" latinLnBrk="0" hangingPunct="1">
        <a:spcBef>
          <a:spcPts val="6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720850" indent="-349250" algn="l" defTabSz="914400" rtl="0" eaLnBrk="1" latinLnBrk="0" hangingPunct="1">
        <a:spcBef>
          <a:spcPts val="600"/>
        </a:spcBef>
        <a:buClr>
          <a:schemeClr val="accent1"/>
        </a:buClr>
        <a:buSzPct val="90000"/>
        <a:buFont typeface="Wingdings" pitchFamily="2" charset="2"/>
        <a:buChar char="S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5813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398713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743200" indent="-344488" algn="l" defTabSz="914400" rtl="0" eaLnBrk="1" latinLnBrk="0" hangingPunct="1">
        <a:spcBef>
          <a:spcPct val="20000"/>
        </a:spcBef>
        <a:buClr>
          <a:schemeClr val="accent1">
            <a:lumMod val="60000"/>
            <a:lumOff val="40000"/>
          </a:schemeClr>
        </a:buClr>
        <a:buSzPct val="90000"/>
        <a:buFont typeface="Wingdings" pitchFamily="2" charset="2"/>
        <a:buChar char=""/>
        <a:defRPr lang="en-US" sz="1800" kern="1200" dirty="0" smtClean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087688" indent="-344488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Wingdings" pitchFamily="2" charset="2"/>
        <a:buChar char=""/>
        <a:defRPr lang="en-US" sz="1800" kern="1200" dirty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hihu.com/question/21950864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ana.org/assignments/uri-schemes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5" Type="http://schemas.openxmlformats.org/officeDocument/2006/relationships/hyperlink" Target="http://wiki.jikexueyuan.com/project/http-2-explained/today.html" TargetMode="External"/><Relationship Id="rId6" Type="http://schemas.openxmlformats.org/officeDocument/2006/relationships/hyperlink" Target="http://www.geekpark.net/topics/158198" TargetMode="External"/><Relationship Id="rId7" Type="http://schemas.openxmlformats.org/officeDocument/2006/relationships/hyperlink" Target="https://www.oschina.net/news/59553/google-chrome-to-ditch-spdy-implementing-http2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3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zh.wikipedia.org/wiki/HTTP%E7%8A%B6%E6%80%81%E7%A0%81" TargetMode="External"/><Relationship Id="rId3" Type="http://schemas.openxmlformats.org/officeDocument/2006/relationships/hyperlink" Target="http://httpstatus.es" TargetMode="Externa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3" Type="http://schemas.openxmlformats.org/officeDocument/2006/relationships/image" Target="../media/image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hyperlink" Target="http://kaibinyuan.blog.51cto.com/7304008/1568008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z00w00.blog.51cto.com/515114/1031287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4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log.jobbole.com/48358/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hyperlink" Target="http://blog.csdn.net/eroswang/article/details/8302191" TargetMode="External"/><Relationship Id="rId7" Type="http://schemas.openxmlformats.org/officeDocument/2006/relationships/hyperlink" Target="http://www.cnblogs.com/skylar/p/browser-http-caching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4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2.png"/></Relationships>
</file>

<file path=ppt/slides/_rels/slide6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1.png"/><Relationship Id="rId1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barakiken.gr.jp" TargetMode="External"/><Relationship Id="rId4" Type="http://schemas.openxmlformats.org/officeDocument/2006/relationships/hyperlink" Target="http://www.w3.org/MarkUp/draft-ietf-iiir-html-01.txt" TargetMode="External"/><Relationship Id="rId5" Type="http://schemas.openxmlformats.org/officeDocument/2006/relationships/hyperlink" Target="http://baike.haosou.com/doc/579891-613860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barakiken.gr.jp/www/index.html" TargetMode="Externa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6.png"/><Relationship Id="rId12" Type="http://schemas.openxmlformats.org/officeDocument/2006/relationships/image" Target="../media/image147.png"/><Relationship Id="rId13" Type="http://schemas.openxmlformats.org/officeDocument/2006/relationships/image" Target="../media/image148.png"/><Relationship Id="rId14" Type="http://schemas.openxmlformats.org/officeDocument/2006/relationships/image" Target="../media/image149.png"/><Relationship Id="rId15" Type="http://schemas.openxmlformats.org/officeDocument/2006/relationships/image" Target="../media/image150.png"/><Relationship Id="rId16" Type="http://schemas.openxmlformats.org/officeDocument/2006/relationships/image" Target="../media/image151.png"/><Relationship Id="rId17" Type="http://schemas.openxmlformats.org/officeDocument/2006/relationships/image" Target="../media/image152.png"/><Relationship Id="rId18" Type="http://schemas.openxmlformats.org/officeDocument/2006/relationships/image" Target="../media/image153.png"/><Relationship Id="rId19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4" Type="http://schemas.openxmlformats.org/officeDocument/2006/relationships/image" Target="../media/image157.png"/><Relationship Id="rId5" Type="http://schemas.openxmlformats.org/officeDocument/2006/relationships/image" Target="../media/image158.png"/><Relationship Id="rId6" Type="http://schemas.openxmlformats.org/officeDocument/2006/relationships/image" Target="../media/image159.png"/><Relationship Id="rId7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4" Type="http://schemas.openxmlformats.org/officeDocument/2006/relationships/image" Target="../media/image163.png"/><Relationship Id="rId5" Type="http://schemas.openxmlformats.org/officeDocument/2006/relationships/image" Target="../media/image164.png"/><Relationship Id="rId6" Type="http://schemas.openxmlformats.org/officeDocument/2006/relationships/image" Target="../media/image165.png"/><Relationship Id="rId7" Type="http://schemas.openxmlformats.org/officeDocument/2006/relationships/image" Target="../media/image166.png"/><Relationship Id="rId8" Type="http://schemas.openxmlformats.org/officeDocument/2006/relationships/image" Target="../media/image167.png"/><Relationship Id="rId9" Type="http://schemas.openxmlformats.org/officeDocument/2006/relationships/image" Target="../media/image168.png"/><Relationship Id="rId10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9.png"/><Relationship Id="rId1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0.png"/><Relationship Id="rId3" Type="http://schemas.openxmlformats.org/officeDocument/2006/relationships/image" Target="../media/image171.png"/><Relationship Id="rId4" Type="http://schemas.openxmlformats.org/officeDocument/2006/relationships/image" Target="../media/image172.png"/><Relationship Id="rId5" Type="http://schemas.openxmlformats.org/officeDocument/2006/relationships/image" Target="../media/image173.png"/><Relationship Id="rId6" Type="http://schemas.openxmlformats.org/officeDocument/2006/relationships/image" Target="../media/image174.png"/><Relationship Id="rId7" Type="http://schemas.openxmlformats.org/officeDocument/2006/relationships/image" Target="../media/image175.png"/><Relationship Id="rId8" Type="http://schemas.openxmlformats.org/officeDocument/2006/relationships/image" Target="../media/image176.png"/><Relationship Id="rId9" Type="http://schemas.openxmlformats.org/officeDocument/2006/relationships/image" Target="../media/image177.png"/><Relationship Id="rId10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0.png"/><Relationship Id="rId12" Type="http://schemas.openxmlformats.org/officeDocument/2006/relationships/image" Target="../media/image191.png"/><Relationship Id="rId13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1.png"/><Relationship Id="rId3" Type="http://schemas.openxmlformats.org/officeDocument/2006/relationships/image" Target="../media/image182.png"/><Relationship Id="rId4" Type="http://schemas.openxmlformats.org/officeDocument/2006/relationships/image" Target="../media/image183.png"/><Relationship Id="rId5" Type="http://schemas.openxmlformats.org/officeDocument/2006/relationships/image" Target="../media/image184.png"/><Relationship Id="rId6" Type="http://schemas.openxmlformats.org/officeDocument/2006/relationships/image" Target="../media/image185.png"/><Relationship Id="rId7" Type="http://schemas.openxmlformats.org/officeDocument/2006/relationships/image" Target="../media/image186.png"/><Relationship Id="rId8" Type="http://schemas.openxmlformats.org/officeDocument/2006/relationships/image" Target="../media/image187.png"/><Relationship Id="rId9" Type="http://schemas.openxmlformats.org/officeDocument/2006/relationships/image" Target="../media/image188.png"/><Relationship Id="rId10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ietf.org/rfc/rfc1945.txt" TargetMode="External"/><Relationship Id="rId3" Type="http://schemas.openxmlformats.org/officeDocument/2006/relationships/hyperlink" Target="http://www.ietc.org/rfc/rfc2616.txt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刘付强 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015-08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7925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kumimoji="1" lang="zh-CN" altLang="en-US" dirty="0" smtClean="0"/>
              <a:t> 网络基础</a:t>
            </a:r>
            <a:r>
              <a:rPr kumimoji="1" lang="en-US" altLang="zh-CN" dirty="0" smtClean="0"/>
              <a:t>TCP/IP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770094"/>
            <a:ext cx="4323960" cy="3762120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什么叫“协议”？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计算机与网络设备要相互通信，双方就必须基于相同的方法。比如，如何探测到目标、由那一边先发起通信、使用哪种语言进行通信、怎么结束通信等规则都需要事先确定。不同硬件、操作系统之间的通信，所有这一切都需要一种规则。这就是协议（</a:t>
            </a:r>
            <a:r>
              <a:rPr kumimoji="1" lang="en-US" altLang="zh-CN" dirty="0" smtClean="0"/>
              <a:t>Protocol</a:t>
            </a:r>
            <a:r>
              <a:rPr kumimoji="1" lang="zh-CN" altLang="en-US" dirty="0" smtClean="0"/>
              <a:t>）</a:t>
            </a:r>
            <a:endParaRPr kumimoji="1" lang="en-US" altLang="zh-CN" dirty="0"/>
          </a:p>
          <a:p>
            <a:pPr marL="349250" lvl="1" indent="0">
              <a:buNone/>
            </a:pP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26" y="3248987"/>
            <a:ext cx="4585402" cy="245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67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kumimoji="1" lang="zh-CN" altLang="en-US" dirty="0" smtClean="0"/>
              <a:t> 网络基础</a:t>
            </a:r>
            <a:r>
              <a:rPr kumimoji="1" lang="en-US" altLang="zh-CN" dirty="0" smtClean="0"/>
              <a:t>TCP/IP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407192"/>
            <a:ext cx="7375396" cy="4450808"/>
          </a:xfrm>
        </p:spPr>
        <p:txBody>
          <a:bodyPr>
            <a:normAutofit fontScale="92500" lnSpcReduction="10000"/>
          </a:bodyPr>
          <a:lstStyle/>
          <a:p>
            <a:pPr lvl="1">
              <a:buFont typeface="Wingdings" charset="2"/>
              <a:buChar char="l"/>
            </a:pPr>
            <a:r>
              <a:rPr kumimoji="1" lang="en-US" altLang="zh-CN" dirty="0" smtClean="0"/>
              <a:t>TCP/IP</a:t>
            </a:r>
            <a:r>
              <a:rPr kumimoji="1" lang="zh-CN" altLang="en-US" dirty="0" smtClean="0"/>
              <a:t> 分层管理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分层好处：解耦，各司其职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应用层：决定向用户提供应用服务时通信的活动。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如：</a:t>
            </a:r>
            <a:r>
              <a:rPr kumimoji="1" lang="en-US" altLang="zh-CN" dirty="0" smtClean="0"/>
              <a:t>FTP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等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传输层：对应用层提供处于网络连接中两台计算机之间的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数据传输。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如：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UDP</a:t>
            </a:r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网络层：用来处理在网络上流动的数据包。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en-US" altLang="zh-CN" dirty="0" smtClean="0"/>
              <a:t>	</a:t>
            </a:r>
            <a:r>
              <a:rPr kumimoji="1" lang="zh-CN" altLang="en-US" dirty="0" smtClean="0"/>
              <a:t>数据包是最小的传输数据单位。该层规定了通过怎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样的路径到达对方计算机，并把数据包传送给对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方。</a:t>
            </a:r>
            <a:endParaRPr kumimoji="1" lang="en-US" altLang="zh-CN" dirty="0" smtClean="0"/>
          </a:p>
          <a:p>
            <a:pPr marL="349250" lvl="1" indent="0">
              <a:buNone/>
            </a:pPr>
            <a:r>
              <a:rPr kumimoji="1" lang="en-US" altLang="zh-CN" dirty="0"/>
              <a:t>	</a:t>
            </a:r>
            <a:r>
              <a:rPr kumimoji="1" lang="zh-CN" altLang="en-US" dirty="0" smtClean="0"/>
              <a:t>链路层：处理连接网络的硬件部分，包括控制操作系统、硬件</a:t>
            </a:r>
            <a:r>
              <a:rPr kumimoji="1" lang="en-US" altLang="zh-CN" dirty="0" smtClean="0"/>
              <a:t>		</a:t>
            </a:r>
            <a:r>
              <a:rPr kumimoji="1" lang="zh-CN" altLang="en-US" dirty="0" smtClean="0"/>
              <a:t>的设备驱动、</a:t>
            </a:r>
            <a:r>
              <a:rPr kumimoji="1" lang="en-US" altLang="zh-CN" dirty="0" smtClean="0"/>
              <a:t>NIC</a:t>
            </a:r>
            <a:r>
              <a:rPr kumimoji="1" lang="zh-CN" altLang="en-US" dirty="0" smtClean="0"/>
              <a:t>、光纤等物理可见部分。</a:t>
            </a:r>
            <a:endParaRPr kumimoji="1" lang="en-US" altLang="zh-CN" dirty="0" smtClean="0"/>
          </a:p>
          <a:p>
            <a:pPr marL="349250" lvl="1" indent="0">
              <a:buNone/>
            </a:pP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7902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kumimoji="1" lang="zh-CN" altLang="en-US" dirty="0" smtClean="0"/>
              <a:t> 网络基础</a:t>
            </a:r>
            <a:r>
              <a:rPr kumimoji="1" lang="en-US" altLang="zh-CN" dirty="0" smtClean="0"/>
              <a:t>TCP/IP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-37956" r="-37956"/>
          <a:stretch>
            <a:fillRect/>
          </a:stretch>
        </p:blipFill>
        <p:spPr>
          <a:xfrm>
            <a:off x="-266363" y="2770188"/>
            <a:ext cx="8669002" cy="3696044"/>
          </a:xfrm>
        </p:spPr>
      </p:pic>
    </p:spTree>
    <p:extLst>
      <p:ext uri="{BB962C8B-B14F-4D97-AF65-F5344CB8AC3E}">
        <p14:creationId xmlns:p14="http://schemas.microsoft.com/office/powerpoint/2010/main" val="1610375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1.3</a:t>
            </a:r>
            <a:r>
              <a:rPr kumimoji="1" lang="zh-CN" altLang="en-US" dirty="0" smtClean="0"/>
              <a:t> 网络基础</a:t>
            </a:r>
            <a:r>
              <a:rPr kumimoji="1" lang="en-US" altLang="zh-CN" dirty="0" smtClean="0"/>
              <a:t>TCP/IP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rcRect l="-53986" r="-53986"/>
          <a:stretch>
            <a:fillRect/>
          </a:stretch>
        </p:blipFill>
        <p:spPr>
          <a:xfrm>
            <a:off x="289387" y="1488141"/>
            <a:ext cx="9085532" cy="5241442"/>
          </a:xfrm>
        </p:spPr>
      </p:pic>
    </p:spTree>
    <p:extLst>
      <p:ext uri="{BB962C8B-B14F-4D97-AF65-F5344CB8AC3E}">
        <p14:creationId xmlns:p14="http://schemas.microsoft.com/office/powerpoint/2010/main" val="3094755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357707"/>
            <a:ext cx="7662864" cy="3267169"/>
          </a:xfrm>
        </p:spPr>
        <p:txBody>
          <a:bodyPr/>
          <a:lstStyle/>
          <a:p>
            <a:r>
              <a:rPr kumimoji="1" lang="zh-CN" altLang="en-US" dirty="0" smtClean="0"/>
              <a:t>负责传输的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作用：把各种数据包传送给对方。（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</a:t>
            </a:r>
            <a:r>
              <a:rPr kumimoji="1" lang="en-US" altLang="zh-CN" dirty="0" smtClean="0"/>
              <a:t>+MAC</a:t>
            </a:r>
            <a:r>
              <a:rPr kumimoji="1" lang="zh-CN" altLang="en-US" dirty="0" smtClean="0"/>
              <a:t>地址）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ARP</a:t>
            </a:r>
            <a:r>
              <a:rPr kumimoji="1" lang="zh-CN" altLang="en-US" dirty="0" smtClean="0"/>
              <a:t>协议凭借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地址进行通信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没人能够全面掌握互联网中的传输状况（路由选择）</a:t>
            </a:r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924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DNS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1526" y="1336133"/>
            <a:ext cx="5870235" cy="53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34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357707"/>
            <a:ext cx="7662864" cy="3267169"/>
          </a:xfrm>
        </p:spPr>
        <p:txBody>
          <a:bodyPr/>
          <a:lstStyle/>
          <a:p>
            <a:pPr lvl="1"/>
            <a:r>
              <a:rPr kumimoji="1" lang="zh-CN" altLang="en-US" dirty="0" smtClean="0"/>
              <a:t>确保可靠性的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协议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作用：为了容易传输大数据把数据分割，并能够保证数据完整送达。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三次握手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786" y="3149600"/>
            <a:ext cx="62738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9139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和</a:t>
            </a:r>
            <a:r>
              <a:rPr kumimoji="1" lang="en-US" altLang="zh-CN" dirty="0" smtClean="0"/>
              <a:t>DNS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357707"/>
            <a:ext cx="7662864" cy="3267169"/>
          </a:xfrm>
        </p:spPr>
        <p:txBody>
          <a:bodyPr/>
          <a:lstStyle/>
          <a:p>
            <a:pPr lvl="1"/>
            <a:r>
              <a:rPr kumimoji="1" lang="zh-CN" altLang="en-US" dirty="0" smtClean="0"/>
              <a:t>负责域名解析的</a:t>
            </a:r>
            <a:r>
              <a:rPr kumimoji="1" lang="en-US" altLang="zh-CN" dirty="0" smtClean="0"/>
              <a:t>DNS</a:t>
            </a:r>
            <a:r>
              <a:rPr kumimoji="1" lang="zh-CN" altLang="en-US" dirty="0" smtClean="0"/>
              <a:t>服务</a:t>
            </a:r>
            <a:endParaRPr kumimoji="1" lang="en-US" altLang="zh-CN" dirty="0"/>
          </a:p>
          <a:p>
            <a:pPr lvl="1"/>
            <a:r>
              <a:rPr kumimoji="1" lang="zh-CN" altLang="en-US" dirty="0" smtClean="0"/>
              <a:t>作用：位于应用层，提供域名到</a:t>
            </a:r>
            <a:r>
              <a:rPr kumimoji="1" lang="en-US" altLang="zh-CN" dirty="0" smtClean="0"/>
              <a:t>IP</a:t>
            </a:r>
            <a:r>
              <a:rPr kumimoji="1" lang="zh-CN" altLang="en-US" dirty="0" smtClean="0"/>
              <a:t>地址的解析服务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0" y="3118334"/>
            <a:ext cx="5598302" cy="373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510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5140"/>
            <a:ext cx="1955800" cy="6091562"/>
          </a:xfrm>
        </p:spPr>
        <p:txBody>
          <a:bodyPr/>
          <a:lstStyle/>
          <a:p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1.5</a:t>
            </a: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  各种协议于</a:t>
            </a:r>
            <a:r>
              <a:rPr kumimoji="1"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HTTP</a:t>
            </a:r>
            <a:r>
              <a:rPr kumimoji="1"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的关系</a:t>
            </a:r>
            <a:endParaRPr kumimoji="1"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rcRect l="-122612" r="-122612"/>
          <a:stretch>
            <a:fillRect/>
          </a:stretch>
        </p:blipFill>
        <p:spPr>
          <a:xfrm>
            <a:off x="-2205065" y="0"/>
            <a:ext cx="16274660" cy="6938928"/>
          </a:xfrm>
        </p:spPr>
      </p:pic>
    </p:spTree>
    <p:extLst>
      <p:ext uri="{BB962C8B-B14F-4D97-AF65-F5344CB8AC3E}">
        <p14:creationId xmlns:p14="http://schemas.microsoft.com/office/powerpoint/2010/main" val="28362240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1.6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 和</a:t>
            </a:r>
            <a:r>
              <a:rPr kumimoji="1" lang="en-US" altLang="zh-CN" dirty="0" smtClean="0"/>
              <a:t>URL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39775" y="2357707"/>
            <a:ext cx="7662864" cy="3267169"/>
          </a:xfrm>
        </p:spPr>
        <p:txBody>
          <a:bodyPr/>
          <a:lstStyle/>
          <a:p>
            <a:r>
              <a:rPr kumimoji="1" lang="en-US" altLang="zh-CN" dirty="0" smtClean="0">
                <a:hlinkClick r:id="rId2"/>
              </a:rPr>
              <a:t>URI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Uniform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Resoure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Identifier</a:t>
            </a:r>
          </a:p>
          <a:p>
            <a:r>
              <a:rPr kumimoji="1" lang="en-US" altLang="zh-CN" dirty="0" smtClean="0"/>
              <a:t>Uniform</a:t>
            </a:r>
            <a:r>
              <a:rPr kumimoji="1" lang="zh-CN" altLang="en-US" dirty="0" smtClean="0"/>
              <a:t>：统一格式方便处理不同类型资源（</a:t>
            </a:r>
            <a:r>
              <a:rPr kumimoji="1" lang="en-US" altLang="zh-CN" dirty="0" smtClean="0"/>
              <a:t>http: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ftp:)</a:t>
            </a:r>
          </a:p>
          <a:p>
            <a:r>
              <a:rPr kumimoji="1" lang="en-US" altLang="zh-CN" dirty="0" smtClean="0"/>
              <a:t>Resource</a:t>
            </a:r>
            <a:r>
              <a:rPr kumimoji="1" lang="zh-CN" altLang="en-US" dirty="0" smtClean="0"/>
              <a:t>： 资源定义是“可标识的任何东西”</a:t>
            </a:r>
            <a:endParaRPr kumimoji="1" lang="en-US" altLang="zh-CN" dirty="0" smtClean="0"/>
          </a:p>
          <a:p>
            <a:r>
              <a:rPr kumimoji="1" lang="en-US" altLang="zh-CN" dirty="0" smtClean="0"/>
              <a:t>Identifier</a:t>
            </a:r>
            <a:r>
              <a:rPr kumimoji="1" lang="zh-CN" altLang="en-US" dirty="0" smtClean="0"/>
              <a:t>： 可标识的对象，标示符</a:t>
            </a:r>
            <a:endParaRPr kumimoji="1" lang="en-US" altLang="zh-CN" dirty="0" smtClean="0"/>
          </a:p>
          <a:p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用字符串标识某一互联网资源，而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标识资源的地点（</a:t>
            </a:r>
            <a:r>
              <a:rPr kumimoji="1" lang="en-US" altLang="zh-CN" dirty="0" smtClean="0"/>
              <a:t>Location</a:t>
            </a:r>
            <a:r>
              <a:rPr kumimoji="1" lang="zh-CN" altLang="en-US" dirty="0" smtClean="0"/>
              <a:t>），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是</a:t>
            </a:r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的子集。</a:t>
            </a:r>
            <a:endParaRPr kumimoji="1" lang="en-US" altLang="zh-CN" dirty="0" smtClean="0"/>
          </a:p>
        </p:txBody>
      </p:sp>
      <p:pic>
        <p:nvPicPr>
          <p:cNvPr id="4" name="图片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239" y="1980163"/>
            <a:ext cx="7772400" cy="2971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775" y="4951963"/>
            <a:ext cx="78486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886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8224" y="2568019"/>
            <a:ext cx="7662864" cy="4471426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r>
              <a:rPr lang="zh-TW" altLang="en-US" dirty="0" smtClean="0"/>
              <a:t>了解 </a:t>
            </a:r>
            <a:r>
              <a:rPr lang="en-US" altLang="zh-TW" dirty="0"/>
              <a:t>Web </a:t>
            </a:r>
            <a:r>
              <a:rPr lang="zh-TW" altLang="en-US" dirty="0"/>
              <a:t>及网络基础 </a:t>
            </a: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简单的 </a:t>
            </a:r>
            <a:r>
              <a:rPr lang="en-US" altLang="zh-CN" dirty="0"/>
              <a:t>HTTP </a:t>
            </a:r>
            <a:r>
              <a:rPr lang="zh-CN" altLang="en-US" dirty="0"/>
              <a:t>协议 </a:t>
            </a:r>
          </a:p>
          <a:p>
            <a:pPr marL="514350" indent="-514350">
              <a:buFont typeface="+mj-ea"/>
              <a:buAutoNum type="ea1JpnChsDbPeriod"/>
            </a:pPr>
            <a:r>
              <a:rPr lang="en-US" altLang="zh-TW" dirty="0"/>
              <a:t>HTTP </a:t>
            </a:r>
            <a:r>
              <a:rPr lang="zh-TW" altLang="en-US" dirty="0"/>
              <a:t>报文内的 </a:t>
            </a:r>
            <a:r>
              <a:rPr lang="en-US" altLang="zh-TW" dirty="0"/>
              <a:t>HTTP </a:t>
            </a:r>
            <a:r>
              <a:rPr lang="zh-TW" altLang="en-US" dirty="0"/>
              <a:t>信息 </a:t>
            </a:r>
          </a:p>
          <a:p>
            <a:pPr marL="514350" indent="-514350">
              <a:buFont typeface="+mj-ea"/>
              <a:buAutoNum type="ea1JpnChsDbPeriod"/>
            </a:pPr>
            <a:r>
              <a:rPr lang="zh-TW" altLang="en-US" dirty="0"/>
              <a:t>返回结果的 </a:t>
            </a:r>
            <a:r>
              <a:rPr lang="en-US" altLang="zh-TW" dirty="0"/>
              <a:t>HTTP </a:t>
            </a:r>
            <a:r>
              <a:rPr lang="zh-TW" altLang="en-US" dirty="0" smtClean="0"/>
              <a:t>状态码（</a:t>
            </a:r>
            <a:r>
              <a:rPr lang="en-US" altLang="zh-CN" dirty="0" smtClean="0"/>
              <a:t>STATUS</a:t>
            </a:r>
            <a:r>
              <a:rPr lang="zh-TW" altLang="en-US" dirty="0" smtClean="0"/>
              <a:t>） </a:t>
            </a:r>
            <a:endParaRPr lang="zh-TW" altLang="en-US" dirty="0"/>
          </a:p>
          <a:p>
            <a:pPr marL="514350" indent="-514350">
              <a:buFont typeface="+mj-ea"/>
              <a:buAutoNum type="ea1JpnChsDbPeriod"/>
            </a:pPr>
            <a:r>
              <a:rPr lang="zh-TW" altLang="en-US" dirty="0"/>
              <a:t>与 </a:t>
            </a:r>
            <a:r>
              <a:rPr lang="en-US" altLang="zh-TW" dirty="0"/>
              <a:t>HTTP </a:t>
            </a:r>
            <a:r>
              <a:rPr lang="zh-TW" altLang="en-US" dirty="0"/>
              <a:t>协作的 </a:t>
            </a:r>
            <a:r>
              <a:rPr lang="en-US" altLang="zh-TW" dirty="0"/>
              <a:t>Web </a:t>
            </a:r>
            <a:r>
              <a:rPr lang="zh-TW" altLang="en-US" dirty="0"/>
              <a:t>服务器 </a:t>
            </a:r>
          </a:p>
          <a:p>
            <a:pPr marL="514350" indent="-514350">
              <a:buFont typeface="+mj-ea"/>
              <a:buAutoNum type="ea1JpnChsDbPeriod"/>
            </a:pPr>
            <a:r>
              <a:rPr lang="en-US" altLang="zh-CN" dirty="0"/>
              <a:t>HTTP </a:t>
            </a:r>
            <a:r>
              <a:rPr lang="zh-CN" altLang="en-US" dirty="0" smtClean="0"/>
              <a:t>首部（</a:t>
            </a:r>
            <a:r>
              <a:rPr lang="en-US" altLang="zh-CN" dirty="0" smtClean="0"/>
              <a:t>HEADER</a:t>
            </a:r>
            <a:r>
              <a:rPr lang="zh-CN" altLang="en-US" dirty="0" smtClean="0"/>
              <a:t>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TW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5816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1028700" indent="-1028700">
              <a:buFont typeface="+mj-ea"/>
              <a:buAutoNum type="ea1JpnChsDbPeriod" startAt="2"/>
            </a:pP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187962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" y="3838693"/>
            <a:ext cx="9144000" cy="277882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2.1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协议用于客户端和服务端之间的通信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.2</a:t>
            </a:r>
            <a:r>
              <a:rPr kumimoji="1" lang="zh-CN" altLang="en-US" dirty="0" smtClean="0"/>
              <a:t> 通过请求和响应的交换达成通信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86" y="3519714"/>
            <a:ext cx="9144000" cy="33382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96" y="1929896"/>
            <a:ext cx="9144000" cy="494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550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8" y="2672909"/>
            <a:ext cx="6679009" cy="369596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08" y="1824407"/>
            <a:ext cx="8407400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7380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700718" y="2160693"/>
            <a:ext cx="7780885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/>
              <a:t>2.3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HTTP</a:t>
            </a:r>
            <a:r>
              <a:rPr kumimoji="1" lang="zh-CN" altLang="en-US" sz="2800" dirty="0" smtClean="0"/>
              <a:t>是不保存状态的协议（</a:t>
            </a:r>
            <a:r>
              <a:rPr kumimoji="1" lang="en-US" altLang="zh-CN" sz="2800" dirty="0" smtClean="0"/>
              <a:t>stateless)</a:t>
            </a:r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99" y="2846412"/>
            <a:ext cx="7495975" cy="322687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54777" y="3452902"/>
            <a:ext cx="636674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>
                <a:solidFill>
                  <a:srgbClr val="FF0000"/>
                </a:solidFill>
              </a:rPr>
              <a:t>引入</a:t>
            </a:r>
            <a:r>
              <a:rPr kumimoji="1" lang="en-US" altLang="zh-CN" sz="4000" dirty="0" smtClean="0">
                <a:solidFill>
                  <a:srgbClr val="FF0000"/>
                </a:solidFill>
              </a:rPr>
              <a:t>Cookie</a:t>
            </a:r>
            <a:r>
              <a:rPr kumimoji="1" lang="zh-CN" altLang="en-US" sz="4000" dirty="0" smtClean="0">
                <a:solidFill>
                  <a:srgbClr val="FF0000"/>
                </a:solidFill>
              </a:rPr>
              <a:t>来解决状态问题</a:t>
            </a:r>
            <a:endParaRPr kumimoji="1" lang="zh-CN" altLang="en-US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36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992678" y="2306683"/>
            <a:ext cx="7780885" cy="787907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/>
              <a:t>2.5</a:t>
            </a:r>
            <a:r>
              <a:rPr kumimoji="1" lang="zh-CN" altLang="en-US" sz="2800" dirty="0" smtClean="0"/>
              <a:t> </a:t>
            </a:r>
            <a:r>
              <a:rPr kumimoji="1" lang="en-US" altLang="zh-CN" sz="2800" dirty="0" smtClean="0"/>
              <a:t>HTTP</a:t>
            </a:r>
            <a:r>
              <a:rPr kumimoji="1" lang="zh-CN" altLang="en-US" sz="2800" dirty="0" smtClean="0"/>
              <a:t>方法</a:t>
            </a:r>
            <a:endParaRPr kumimoji="1" lang="en-US" altLang="zh-CN" sz="2800" dirty="0" smtClean="0"/>
          </a:p>
          <a:p>
            <a:endParaRPr kumimoji="1" lang="en-US" altLang="zh-CN" sz="2800" dirty="0"/>
          </a:p>
          <a:p>
            <a:pPr lvl="3"/>
            <a:r>
              <a:rPr kumimoji="1" lang="en-US" altLang="zh-CN" sz="2800" dirty="0" smtClean="0"/>
              <a:t>GET</a:t>
            </a:r>
          </a:p>
          <a:p>
            <a:pPr lvl="3"/>
            <a:r>
              <a:rPr kumimoji="1" lang="en-US" altLang="zh-CN" sz="2800" dirty="0" smtClean="0"/>
              <a:t>POST</a:t>
            </a:r>
          </a:p>
          <a:p>
            <a:pPr lvl="3"/>
            <a:r>
              <a:rPr kumimoji="1" lang="en-US" altLang="zh-CN" sz="2800" dirty="0" smtClean="0"/>
              <a:t>PUT</a:t>
            </a:r>
          </a:p>
          <a:p>
            <a:pPr lvl="3"/>
            <a:r>
              <a:rPr kumimoji="1" lang="en-US" altLang="zh-CN" sz="2800" dirty="0" smtClean="0"/>
              <a:t>HEAD</a:t>
            </a:r>
          </a:p>
          <a:p>
            <a:pPr lvl="3"/>
            <a:r>
              <a:rPr kumimoji="1" lang="en-US" altLang="zh-CN" sz="2800" dirty="0" smtClean="0"/>
              <a:t>DELETE</a:t>
            </a:r>
          </a:p>
          <a:p>
            <a:pPr lvl="3"/>
            <a:r>
              <a:rPr kumimoji="1" lang="en-US" altLang="zh-CN" sz="2800" dirty="0" smtClean="0"/>
              <a:t>OPTION</a:t>
            </a:r>
          </a:p>
          <a:p>
            <a:pPr lvl="3"/>
            <a:r>
              <a:rPr kumimoji="1" lang="en-US" altLang="zh-CN" sz="2800" dirty="0" smtClean="0"/>
              <a:t>TRACE</a:t>
            </a:r>
          </a:p>
          <a:p>
            <a:pPr lvl="3"/>
            <a:r>
              <a:rPr kumimoji="1" lang="en-US" altLang="zh-CN" sz="2800" dirty="0" smtClean="0"/>
              <a:t>CONNECT</a:t>
            </a:r>
          </a:p>
          <a:p>
            <a:endParaRPr kumimoji="1" lang="en-US" altLang="zh-CN" sz="2800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85332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0353" y="2175289"/>
            <a:ext cx="7780885" cy="44319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GET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9965" y="1441830"/>
            <a:ext cx="6987994" cy="54161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5" y="-1"/>
            <a:ext cx="8719653" cy="6858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18568" y="3279591"/>
            <a:ext cx="4302117" cy="17543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chemeClr val="accent3"/>
                </a:solidFill>
              </a:rPr>
              <a:t>[</a:t>
            </a:r>
            <a:r>
              <a:rPr kumimoji="1" lang="en-US" altLang="zh-CN" dirty="0" err="1">
                <a:solidFill>
                  <a:schemeClr val="accent3"/>
                </a:solidFill>
              </a:rPr>
              <a:t>liufuqiang</a:t>
            </a:r>
            <a:r>
              <a:rPr kumimoji="1" lang="en-US" altLang="zh-CN" dirty="0">
                <a:solidFill>
                  <a:schemeClr val="accent3"/>
                </a:solidFill>
              </a:rPr>
              <a:t>:~]$telnet </a:t>
            </a:r>
            <a:r>
              <a:rPr kumimoji="1" lang="en-US" altLang="zh-CN" dirty="0" err="1">
                <a:solidFill>
                  <a:schemeClr val="accent3"/>
                </a:solidFill>
              </a:rPr>
              <a:t>www.haosou.com</a:t>
            </a:r>
            <a:r>
              <a:rPr kumimoji="1" lang="en-US" altLang="zh-CN" dirty="0">
                <a:solidFill>
                  <a:schemeClr val="accent3"/>
                </a:solidFill>
              </a:rPr>
              <a:t> 80</a:t>
            </a:r>
          </a:p>
          <a:p>
            <a:r>
              <a:rPr kumimoji="1" lang="en-US" altLang="zh-CN" dirty="0">
                <a:solidFill>
                  <a:schemeClr val="accent3"/>
                </a:solidFill>
              </a:rPr>
              <a:t>Trying 42.236.9.125...</a:t>
            </a:r>
          </a:p>
          <a:p>
            <a:r>
              <a:rPr kumimoji="1" lang="en-US" altLang="zh-CN" dirty="0">
                <a:solidFill>
                  <a:schemeClr val="accent3"/>
                </a:solidFill>
              </a:rPr>
              <a:t>Connected to </a:t>
            </a:r>
            <a:r>
              <a:rPr kumimoji="1" lang="en-US" altLang="zh-CN" dirty="0" err="1">
                <a:solidFill>
                  <a:schemeClr val="accent3"/>
                </a:solidFill>
              </a:rPr>
              <a:t>www.haosou.com</a:t>
            </a:r>
            <a:r>
              <a:rPr kumimoji="1" lang="en-US" altLang="zh-CN" dirty="0">
                <a:solidFill>
                  <a:schemeClr val="accent3"/>
                </a:solidFill>
              </a:rPr>
              <a:t>.</a:t>
            </a:r>
          </a:p>
          <a:p>
            <a:r>
              <a:rPr kumimoji="1" lang="en-US" altLang="zh-CN" dirty="0">
                <a:solidFill>
                  <a:schemeClr val="accent3"/>
                </a:solidFill>
              </a:rPr>
              <a:t>Escape character is '^]'.</a:t>
            </a:r>
          </a:p>
          <a:p>
            <a:r>
              <a:rPr kumimoji="1" lang="en-US" altLang="zh-CN" dirty="0">
                <a:solidFill>
                  <a:schemeClr val="accent3"/>
                </a:solidFill>
              </a:rPr>
              <a:t>GET / HTTP/1.1</a:t>
            </a:r>
          </a:p>
          <a:p>
            <a:r>
              <a:rPr kumimoji="1" lang="en-US" altLang="zh-CN" dirty="0">
                <a:solidFill>
                  <a:schemeClr val="accent3"/>
                </a:solidFill>
              </a:rPr>
              <a:t>Host: </a:t>
            </a:r>
            <a:r>
              <a:rPr kumimoji="1" lang="en-US" altLang="zh-CN" dirty="0" err="1">
                <a:solidFill>
                  <a:schemeClr val="accent3"/>
                </a:solidFill>
              </a:rPr>
              <a:t>www.haosou.com</a:t>
            </a:r>
            <a:endParaRPr kumimoji="1" lang="zh-CN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299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0353" y="2175289"/>
            <a:ext cx="7780885" cy="44319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POST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233" y="2047788"/>
            <a:ext cx="5283857" cy="19297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233" y="4357126"/>
            <a:ext cx="5564554" cy="135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172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0353" y="2175289"/>
            <a:ext cx="7780885" cy="44319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PUT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6922" y="2744660"/>
            <a:ext cx="825658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PUT</a:t>
            </a:r>
            <a:r>
              <a:rPr kumimoji="1" lang="zh-CN" altLang="en-US" dirty="0" smtClean="0"/>
              <a:t>方法用来传输文件，像</a:t>
            </a:r>
            <a:r>
              <a:rPr kumimoji="1" lang="en-US" altLang="zh-CN" dirty="0" smtClean="0"/>
              <a:t>FTP</a:t>
            </a:r>
            <a:r>
              <a:rPr kumimoji="1" lang="zh-CN" altLang="en-US" dirty="0" smtClean="0"/>
              <a:t>一样，要求在请求报文的主体中包含文件内容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，然后保存到请求</a:t>
            </a:r>
            <a:r>
              <a:rPr kumimoji="1" lang="en-US" altLang="zh-CN" dirty="0" smtClean="0"/>
              <a:t>URI</a:t>
            </a:r>
            <a:r>
              <a:rPr kumimoji="1" lang="zh-CN" altLang="en-US" dirty="0" smtClean="0"/>
              <a:t>指定的位置。但不带验证机制，不安全，不常用。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45" y="1982805"/>
            <a:ext cx="7109364" cy="426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13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973" y="2069119"/>
            <a:ext cx="6948783" cy="431804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50353" y="2175289"/>
            <a:ext cx="7780885" cy="443198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HEAD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474" y="2757888"/>
            <a:ext cx="7970665" cy="380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376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206" y="2175289"/>
            <a:ext cx="6371000" cy="23256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379" y="2175289"/>
            <a:ext cx="7780885" cy="486287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DELETE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dirty="0" smtClean="0"/>
              <a:t>同</a:t>
            </a:r>
            <a:r>
              <a:rPr kumimoji="1" lang="en-US" altLang="zh-CN" dirty="0" smtClean="0"/>
              <a:t>PUT</a:t>
            </a:r>
            <a:r>
              <a:rPr kumimoji="1" lang="zh-CN" altLang="en-US" dirty="0" smtClean="0"/>
              <a:t>，不安全，不常用</a:t>
            </a:r>
            <a:endParaRPr kumimoji="1" lang="en-US" altLang="zh-CN" dirty="0" smtClean="0"/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8880" y="4500899"/>
            <a:ext cx="6691488" cy="108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97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目录大纲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88224" y="2588646"/>
            <a:ext cx="7662864" cy="4471426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 startAt="7"/>
            </a:pPr>
            <a:r>
              <a:rPr lang="zh-CN" altLang="en-US" dirty="0" smtClean="0"/>
              <a:t>确</a:t>
            </a:r>
            <a:r>
              <a:rPr lang="zh-CN" altLang="en-US" dirty="0"/>
              <a:t>保 </a:t>
            </a:r>
            <a:r>
              <a:rPr lang="en-US" altLang="zh-CN" dirty="0"/>
              <a:t>Web </a:t>
            </a:r>
            <a:r>
              <a:rPr lang="zh-CN" altLang="en-US" dirty="0"/>
              <a:t>安全的 </a:t>
            </a:r>
            <a:r>
              <a:rPr lang="en-US" altLang="zh-CN" dirty="0"/>
              <a:t>HTTPS 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 startAt="7"/>
            </a:pPr>
            <a:r>
              <a:rPr lang="zh-CN" altLang="en-US" dirty="0"/>
              <a:t>确认访问用户身份的认证 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 startAt="7"/>
            </a:pPr>
            <a:r>
              <a:rPr lang="zh-CN" altLang="en-US" dirty="0"/>
              <a:t>基于 </a:t>
            </a:r>
            <a:r>
              <a:rPr lang="en-US" altLang="zh-CN" dirty="0"/>
              <a:t>HTTP </a:t>
            </a:r>
            <a:r>
              <a:rPr lang="zh-CN" altLang="en-US" dirty="0"/>
              <a:t>的功能追加协议 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 startAt="7"/>
            </a:pPr>
            <a:r>
              <a:rPr lang="zh-CN" altLang="en-US" dirty="0"/>
              <a:t>构建 </a:t>
            </a:r>
            <a:r>
              <a:rPr lang="en-US" altLang="zh-CN" dirty="0"/>
              <a:t>Web </a:t>
            </a:r>
            <a:r>
              <a:rPr lang="zh-CN" altLang="en-US" dirty="0"/>
              <a:t>内容的技术 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 startAt="7"/>
            </a:pPr>
            <a:r>
              <a:rPr lang="en-US" altLang="zh-CN" dirty="0"/>
              <a:t>Web </a:t>
            </a:r>
            <a:r>
              <a:rPr lang="zh-CN" altLang="en-US" dirty="0"/>
              <a:t>的攻击技术 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TW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1234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039" y="2146091"/>
            <a:ext cx="7036373" cy="448640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31379" y="2175289"/>
            <a:ext cx="7780885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</a:rPr>
              <a:t>OPTIONS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 方法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</a:rPr>
              <a:t>询问支持的方法</a:t>
            </a:r>
            <a:endParaRPr kumimoji="1" lang="en-US" altLang="zh-CN" sz="1600" dirty="0">
              <a:solidFill>
                <a:srgbClr val="000000"/>
              </a:solidFill>
            </a:endParaRPr>
          </a:p>
          <a:p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71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77" y="1204936"/>
            <a:ext cx="6713735" cy="57342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7873" y="2175289"/>
            <a:ext cx="7780885" cy="52937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TRACE</a:t>
            </a:r>
            <a:r>
              <a:rPr kumimoji="1" lang="zh-CN" altLang="en-US" sz="2800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类似</a:t>
            </a:r>
            <a:r>
              <a:rPr kumimoji="1" lang="en-US" altLang="zh-CN" sz="2800" dirty="0" err="1" smtClean="0">
                <a:solidFill>
                  <a:srgbClr val="FF0000"/>
                </a:solidFill>
              </a:rPr>
              <a:t>traceroute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，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追踪每一跳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存在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XST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，基本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废弃了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659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1077" y="1204936"/>
            <a:ext cx="6713735" cy="57342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47873" y="2175289"/>
            <a:ext cx="7780885" cy="52937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isometricOffAxis1Right"/>
              <a:lightRig rig="threePt" dir="t"/>
            </a:scene3d>
          </a:bodyPr>
          <a:lstStyle/>
          <a:p>
            <a:r>
              <a:rPr kumimoji="1" lang="en-US" altLang="zh-CN" sz="2800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TRACE</a:t>
            </a:r>
            <a:r>
              <a:rPr kumimoji="1" lang="zh-CN" altLang="en-US" sz="2800" dirty="0" smtClean="0"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方法</a:t>
            </a:r>
            <a:endParaRPr kumimoji="1" lang="en-US" altLang="zh-CN" sz="2800" dirty="0" smtClean="0"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类似</a:t>
            </a:r>
            <a:r>
              <a:rPr kumimoji="1" lang="en-US" altLang="zh-CN" sz="2800" dirty="0" err="1" smtClean="0">
                <a:solidFill>
                  <a:srgbClr val="FF0000"/>
                </a:solidFill>
              </a:rPr>
              <a:t>traceroute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，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追踪每一跳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存在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XST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，基本</a:t>
            </a:r>
            <a:endParaRPr kumimoji="1" lang="en-US" altLang="zh-CN" sz="2800" dirty="0" smtClean="0">
              <a:solidFill>
                <a:srgbClr val="FF0000"/>
              </a:solidFill>
            </a:endParaRPr>
          </a:p>
          <a:p>
            <a:r>
              <a:rPr kumimoji="1" lang="zh-CN" altLang="en-US" sz="2800" dirty="0" smtClean="0">
                <a:solidFill>
                  <a:srgbClr val="FF0000"/>
                </a:solidFill>
              </a:rPr>
              <a:t>废弃了</a:t>
            </a:r>
            <a:endParaRPr kumimoji="1" lang="en-US" altLang="zh-CN" sz="2800" dirty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>
              <a:solidFill>
                <a:srgbClr val="FF0000"/>
              </a:solidFill>
            </a:endParaRPr>
          </a:p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281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86" y="1471650"/>
            <a:ext cx="8280114" cy="5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797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00951" y="1488141"/>
            <a:ext cx="732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Keep-Alive:</a:t>
            </a:r>
            <a:r>
              <a:rPr kumimoji="1" lang="zh-CN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持续连接节省通信量</a:t>
            </a:r>
            <a:endParaRPr kumimoji="1"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0763" y="2487669"/>
            <a:ext cx="5798989" cy="36424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763" y="1247597"/>
            <a:ext cx="5798989" cy="5610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13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00951" y="1488141"/>
            <a:ext cx="732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Keep-Alive:</a:t>
            </a:r>
            <a:r>
              <a:rPr kumimoji="1" lang="zh-CN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持续连接节省通信量</a:t>
            </a:r>
            <a:endParaRPr kumimoji="1"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2563232"/>
            <a:ext cx="749302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持久连接的意思：只要一端没有明确提出断开连接，则保持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连接状态。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持久连接降低服务端压力，加快页面的显示速度；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HTTP/1.1</a:t>
            </a:r>
            <a:r>
              <a:rPr kumimoji="1" lang="zh-CN" altLang="en-US" dirty="0" smtClean="0"/>
              <a:t>默认都是持续连接；</a:t>
            </a:r>
            <a:r>
              <a:rPr kumimoji="1" lang="en-US" altLang="zh-CN" dirty="0" smtClean="0"/>
              <a:t>HTTP/1.0</a:t>
            </a:r>
            <a:r>
              <a:rPr kumimoji="1" lang="zh-CN" altLang="en-US" dirty="0" smtClean="0"/>
              <a:t>未标准化；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en-US" altLang="zh-CN" dirty="0"/>
          </a:p>
          <a:p>
            <a:r>
              <a:rPr kumimoji="1" lang="en-US" altLang="zh-CN" dirty="0" smtClean="0"/>
              <a:t>http </a:t>
            </a:r>
            <a:r>
              <a:rPr kumimoji="1" lang="en-US" altLang="zh-CN" dirty="0"/>
              <a:t>1.0</a:t>
            </a:r>
            <a:r>
              <a:rPr kumimoji="1" lang="zh-CN" altLang="en-US" dirty="0"/>
              <a:t>中默认是关闭的，需要在</a:t>
            </a:r>
            <a:r>
              <a:rPr kumimoji="1" lang="en-US" altLang="zh-CN" dirty="0"/>
              <a:t>http</a:t>
            </a:r>
            <a:r>
              <a:rPr kumimoji="1" lang="zh-CN" altLang="en-US" dirty="0"/>
              <a:t>头加入</a:t>
            </a:r>
            <a:r>
              <a:rPr kumimoji="1" lang="en-US" altLang="zh-CN" dirty="0"/>
              <a:t>"Connection: Keep-Alive"</a:t>
            </a:r>
            <a:r>
              <a:rPr kumimoji="1" lang="zh-CN" altLang="en-US" dirty="0"/>
              <a:t>，才能启用</a:t>
            </a:r>
            <a:r>
              <a:rPr kumimoji="1" lang="en-US" altLang="zh-CN" dirty="0"/>
              <a:t>Keep-Alive</a:t>
            </a:r>
            <a:r>
              <a:rPr kumimoji="1" lang="zh-CN" altLang="en-US" dirty="0"/>
              <a:t>；</a:t>
            </a:r>
            <a:r>
              <a:rPr kumimoji="1" lang="en-US" altLang="zh-CN" dirty="0"/>
              <a:t>http 1.1</a:t>
            </a:r>
            <a:r>
              <a:rPr kumimoji="1" lang="zh-CN" altLang="en-US" dirty="0"/>
              <a:t>中默认启用</a:t>
            </a:r>
            <a:r>
              <a:rPr kumimoji="1" lang="en-US" altLang="zh-CN" dirty="0"/>
              <a:t>Keep-Alive</a:t>
            </a:r>
            <a:r>
              <a:rPr kumimoji="1" lang="zh-CN" altLang="en-US" dirty="0"/>
              <a:t>，如果加入</a:t>
            </a:r>
            <a:r>
              <a:rPr kumimoji="1" lang="en-US" altLang="zh-CN" dirty="0"/>
              <a:t>"Connection: close "</a:t>
            </a:r>
            <a:r>
              <a:rPr kumimoji="1" lang="zh-CN" altLang="en-US" dirty="0"/>
              <a:t>，才关闭。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0"/>
            <a:ext cx="799011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7478"/>
            <a:ext cx="9144000" cy="530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237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00951" y="1488141"/>
            <a:ext cx="732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Keep-Alive:</a:t>
            </a:r>
            <a:r>
              <a:rPr kumimoji="1" lang="zh-CN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持续连接节省通信量</a:t>
            </a:r>
            <a:endParaRPr kumimoji="1"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2563232"/>
            <a:ext cx="7493029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/>
              <a:t>长连接</a:t>
            </a:r>
            <a:r>
              <a:rPr kumimoji="1" lang="zh-CN" altLang="en-US" sz="3200" dirty="0" smtClean="0"/>
              <a:t>的数据传输完成识别</a:t>
            </a:r>
            <a:endParaRPr kumimoji="1" lang="en-US" altLang="zh-CN" sz="3200" dirty="0" smtClean="0"/>
          </a:p>
          <a:p>
            <a:endParaRPr kumimoji="1" lang="en-US" altLang="zh-CN" dirty="0" smtClean="0"/>
          </a:p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、判断传输数据是否达</a:t>
            </a:r>
            <a:r>
              <a:rPr kumimoji="1" lang="zh-CN" altLang="en-US" dirty="0"/>
              <a:t>到了</a:t>
            </a:r>
            <a:r>
              <a:rPr kumimoji="1" lang="en-US" altLang="zh-CN" dirty="0"/>
              <a:t>Content-Length</a:t>
            </a:r>
            <a:r>
              <a:rPr kumimoji="1" lang="zh-CN" altLang="en-US" dirty="0"/>
              <a:t>指示的大小</a:t>
            </a:r>
            <a:r>
              <a:rPr kumimoji="1" lang="zh-CN" altLang="en-US" dirty="0" smtClean="0"/>
              <a:t>；</a:t>
            </a:r>
            <a:endParaRPr kumimoji="1" lang="en-US" altLang="zh-CN" dirty="0" smtClean="0"/>
          </a:p>
          <a:p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、动态</a:t>
            </a:r>
            <a:r>
              <a:rPr kumimoji="1" lang="zh-CN" altLang="en-US" dirty="0"/>
              <a:t>生成的文件没有</a:t>
            </a:r>
            <a:r>
              <a:rPr kumimoji="1" lang="en-US" altLang="zh-CN" dirty="0"/>
              <a:t>Content-Length</a:t>
            </a:r>
            <a:r>
              <a:rPr kumimoji="1" lang="zh-CN" altLang="en-US" dirty="0"/>
              <a:t>，它是分块传输（</a:t>
            </a:r>
            <a:r>
              <a:rPr kumimoji="1" lang="en-US" altLang="zh-CN" dirty="0"/>
              <a:t>chunked</a:t>
            </a:r>
            <a:r>
              <a:rPr kumimoji="1" lang="zh-CN" altLang="en-US" dirty="0"/>
              <a:t>），这时候就要根据</a:t>
            </a:r>
            <a:r>
              <a:rPr kumimoji="1" lang="en-US" altLang="zh-CN" dirty="0"/>
              <a:t>chunked</a:t>
            </a:r>
            <a:r>
              <a:rPr kumimoji="1" lang="zh-CN" altLang="en-US" dirty="0"/>
              <a:t>编码来判断</a:t>
            </a:r>
            <a:r>
              <a:rPr kumimoji="1" lang="zh-CN" altLang="en-US" dirty="0" smtClean="0"/>
              <a:t>，</a:t>
            </a:r>
            <a:r>
              <a:rPr kumimoji="1" lang="en-US" altLang="zh-CN" dirty="0"/>
              <a:t>chunked</a:t>
            </a:r>
            <a:r>
              <a:rPr kumimoji="1" lang="zh-CN" altLang="en-US" dirty="0"/>
              <a:t>编码的数据在最后有一个空</a:t>
            </a:r>
            <a:r>
              <a:rPr kumimoji="1" lang="en-US" altLang="zh-CN" dirty="0"/>
              <a:t>chunked</a:t>
            </a:r>
            <a:r>
              <a:rPr kumimoji="1" lang="zh-CN" altLang="en-US" dirty="0"/>
              <a:t>块，表明本次传输数据结束。</a:t>
            </a:r>
            <a:endParaRPr kumimoji="1" lang="en-US" altLang="zh-CN" dirty="0"/>
          </a:p>
          <a:p>
            <a:endParaRPr kumimoji="1" lang="en-US" altLang="zh-CN" dirty="0" smtClean="0"/>
          </a:p>
          <a:p>
            <a:r>
              <a:rPr kumimoji="1" lang="zh-CN" altLang="en-US" sz="3200" dirty="0" smtClean="0"/>
              <a:t>连接数限制问题</a:t>
            </a:r>
            <a:endParaRPr kumimoji="1" lang="en-US" altLang="zh-CN" sz="3200" dirty="0" smtClean="0"/>
          </a:p>
          <a:p>
            <a:r>
              <a:rPr kumimoji="1" lang="zh-CN" altLang="en-US" dirty="0" smtClean="0"/>
              <a:t>浏览器对同域名的</a:t>
            </a:r>
            <a:r>
              <a:rPr kumimoji="1" lang="en-US" altLang="zh-CN" dirty="0" smtClean="0"/>
              <a:t>TCP</a:t>
            </a:r>
            <a:r>
              <a:rPr kumimoji="1" lang="zh-CN" altLang="en-US" dirty="0" smtClean="0"/>
              <a:t>链接数量有不同的限制，解决办法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泛域名。</a:t>
            </a:r>
            <a:endParaRPr kumimoji="1" lang="en-US" altLang="zh-CN" dirty="0" smtClean="0"/>
          </a:p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4528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00951" y="1488141"/>
            <a:ext cx="732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Pipelining:</a:t>
            </a:r>
            <a:r>
              <a:rPr kumimoji="1" lang="zh-CN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管线化</a:t>
            </a:r>
            <a:endParaRPr kumimoji="1"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2563232"/>
            <a:ext cx="749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持久连接下可以</a:t>
            </a:r>
            <a:r>
              <a:rPr kumimoji="1" lang="en-US" altLang="zh-CN" dirty="0" smtClean="0"/>
              <a:t>pipelining</a:t>
            </a:r>
            <a:r>
              <a:rPr kumimoji="1" lang="zh-CN" altLang="en-US" dirty="0" smtClean="0"/>
              <a:t>发送，不用等待第一个请求的回执响应既可以发送下一个请求。这样可以实现并发处理多个请求。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469604"/>
            <a:ext cx="8203827" cy="43883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6" y="2374251"/>
            <a:ext cx="8991600" cy="44196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26935"/>
            <a:ext cx="9144000" cy="586962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293166" y="5221781"/>
            <a:ext cx="592982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>
                <a:hlinkClick r:id="rId5"/>
              </a:rPr>
              <a:t>线头阻塞问题，导致目前都不再用它</a:t>
            </a:r>
            <a:endParaRPr kumimoji="1" lang="en-US" altLang="zh-CN" sz="2800" dirty="0" smtClean="0"/>
          </a:p>
          <a:p>
            <a:r>
              <a:rPr kumimoji="1" lang="zh-CN" altLang="en-US" sz="2800" dirty="0" smtClean="0">
                <a:hlinkClick r:id="rId6"/>
              </a:rPr>
              <a:t>改良的</a:t>
            </a:r>
            <a:r>
              <a:rPr kumimoji="1" lang="en-US" altLang="zh-CN" sz="2800" dirty="0" smtClean="0">
                <a:hlinkClick r:id="rId6"/>
              </a:rPr>
              <a:t>SPDY</a:t>
            </a:r>
            <a:endParaRPr kumimoji="1" lang="en-US" altLang="zh-CN" sz="2800" dirty="0" smtClean="0"/>
          </a:p>
          <a:p>
            <a:r>
              <a:rPr kumimoji="1" lang="zh-CN" altLang="en-US" sz="2800" dirty="0" smtClean="0">
                <a:hlinkClick r:id="rId7"/>
              </a:rPr>
              <a:t>谷歌放弃</a:t>
            </a:r>
            <a:r>
              <a:rPr kumimoji="1" lang="en-US" altLang="zh-CN" sz="2800" dirty="0" smtClean="0">
                <a:hlinkClick r:id="rId7"/>
              </a:rPr>
              <a:t>SPDY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49336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简单的 </a:t>
            </a:r>
            <a:r>
              <a:rPr lang="en-US" altLang="zh-CN" sz="4800" dirty="0">
                <a:effectLst>
                  <a:reflection blurRad="6350" stA="55000" endA="50" endPos="85000" dist="60007" dir="5400000" sy="-100000" algn="bl" rotWithShape="0"/>
                </a:effectLst>
              </a:rPr>
              <a:t>HTTP </a:t>
            </a:r>
            <a:r>
              <a:rPr lang="zh-CN" altLang="en-US" sz="4800" dirty="0">
                <a:effectLst>
                  <a:reflection blurRad="6350" stA="55000" endA="50" endPos="85000" dist="60007" dir="5400000" sy="-100000" algn="bl" rotWithShape="0"/>
                </a:effectLst>
              </a:rPr>
              <a:t>协议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100951" y="1488141"/>
            <a:ext cx="7323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Cookie:</a:t>
            </a:r>
            <a:r>
              <a:rPr kumimoji="1" lang="zh-CN" altLang="en-US" sz="28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解决无状态问题</a:t>
            </a:r>
            <a:endParaRPr kumimoji="1" lang="zh-CN" altLang="en-US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7200" y="2563232"/>
            <a:ext cx="74930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dirty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54" y="2358462"/>
            <a:ext cx="7723909" cy="40970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4100"/>
            <a:ext cx="9144000" cy="50266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" y="1857276"/>
            <a:ext cx="9017000" cy="510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03985"/>
            <a:ext cx="9144000" cy="248716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7414" y="1656233"/>
            <a:ext cx="8833086" cy="530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330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1028700" indent="-1028700">
              <a:buFont typeface="+mj-ea"/>
              <a:buAutoNum type="ea1JpnChsDbPeriod" startAt="3"/>
            </a:pPr>
            <a:r>
              <a:rPr lang="en-US" altLang="zh-CN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4349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r>
              <a:rPr lang="zh-TW" altLang="en-US" sz="4800" b="1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了解 </a:t>
            </a:r>
            <a:r>
              <a:rPr lang="en-US" altLang="zh-TW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Web </a:t>
            </a:r>
            <a:r>
              <a:rPr lang="zh-TW" altLang="en-US" sz="4800" b="1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  <a:reflection blurRad="6350" stA="60000" endA="900" endPos="60000" dist="29997" dir="5400000" sy="-100000" algn="bl" rotWithShape="0"/>
                </a:effectLst>
              </a:rPr>
              <a:t>及网络基础 </a:t>
            </a:r>
            <a:endParaRPr lang="zh-TW" altLang="en-US" sz="4800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597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2276378"/>
            <a:ext cx="8884989" cy="25237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HTTP</a:t>
            </a:r>
            <a:r>
              <a:rPr kumimoji="1" lang="zh-CN" altLang="en-US" sz="2800" dirty="0" smtClean="0"/>
              <a:t>报文：用于</a:t>
            </a:r>
            <a:r>
              <a:rPr kumimoji="1" lang="en-US" altLang="zh-CN" sz="2800" dirty="0" smtClean="0"/>
              <a:t>HTTP</a:t>
            </a:r>
            <a:r>
              <a:rPr kumimoji="1" lang="zh-CN" altLang="en-US" sz="2800" dirty="0" smtClean="0"/>
              <a:t>协议交互的信息。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分请求报文（</a:t>
            </a:r>
            <a:r>
              <a:rPr kumimoji="1" lang="en-US" altLang="zh-CN" sz="2800" dirty="0" smtClean="0"/>
              <a:t>Request</a:t>
            </a:r>
            <a:r>
              <a:rPr kumimoji="1" lang="zh-CN" altLang="en-US" sz="2800" dirty="0" smtClean="0"/>
              <a:t>）和响应报文（</a:t>
            </a:r>
            <a:r>
              <a:rPr kumimoji="1" lang="en-US" altLang="zh-CN" sz="2800" dirty="0" err="1" smtClean="0"/>
              <a:t>Responser</a:t>
            </a:r>
            <a:r>
              <a:rPr kumimoji="1" lang="zh-CN" altLang="en-US" sz="2800" dirty="0" smtClean="0"/>
              <a:t>）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种。</a:t>
            </a:r>
            <a:endParaRPr kumimoji="1" lang="en-US" altLang="zh-CN" sz="2800" dirty="0" smtClean="0"/>
          </a:p>
          <a:p>
            <a:r>
              <a:rPr kumimoji="1" lang="zh-CN" altLang="en-US" sz="2800" dirty="0" smtClean="0"/>
              <a:t>报文格式：多行，用</a:t>
            </a:r>
            <a:r>
              <a:rPr kumimoji="1" lang="en-US" altLang="zh-CN" sz="2800" dirty="0" smtClean="0"/>
              <a:t>\r\n</a:t>
            </a:r>
            <a:r>
              <a:rPr kumimoji="1" lang="zh-CN" altLang="en-US" sz="2800" dirty="0" smtClean="0"/>
              <a:t>分割。分</a:t>
            </a:r>
            <a:r>
              <a:rPr kumimoji="1" lang="en-US" altLang="zh-CN" sz="2800" dirty="0" smtClean="0"/>
              <a:t>header</a:t>
            </a:r>
            <a:r>
              <a:rPr kumimoji="1" lang="zh-CN" altLang="en-US" sz="2800" dirty="0" smtClean="0"/>
              <a:t>和</a:t>
            </a:r>
            <a:r>
              <a:rPr kumimoji="1" lang="en-US" altLang="zh-CN" sz="2800" dirty="0" smtClean="0"/>
              <a:t>body2</a:t>
            </a:r>
            <a:r>
              <a:rPr kumimoji="1" lang="zh-CN" altLang="en-US" sz="2800" dirty="0" smtClean="0"/>
              <a:t>段。</a:t>
            </a:r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endParaRPr kumimoji="1" lang="en-US" altLang="zh-CN" sz="2800" dirty="0" smtClean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890" y="3649334"/>
            <a:ext cx="8484230" cy="297291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95300"/>
            <a:ext cx="9144000" cy="58512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901" y="32990"/>
            <a:ext cx="85550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46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975" y="1204171"/>
            <a:ext cx="5922306" cy="565382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041" y="1209205"/>
            <a:ext cx="8401759" cy="564879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354203"/>
            <a:ext cx="300975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压缩和</a:t>
            </a:r>
            <a:r>
              <a:rPr kumimoji="1" lang="en-US" altLang="zh-CN" sz="3200" dirty="0" smtClean="0">
                <a:solidFill>
                  <a:srgbClr val="FF0000"/>
                </a:solidFill>
              </a:rPr>
              <a:t>Chunked</a:t>
            </a:r>
            <a:endParaRPr kumimoji="1" lang="zh-CN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391" y="2152575"/>
            <a:ext cx="747056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>
                <a:solidFill>
                  <a:srgbClr val="FF0000"/>
                </a:solidFill>
              </a:rPr>
              <a:t>多数据对象</a:t>
            </a:r>
            <a:endParaRPr kumimoji="1" lang="en-US" altLang="zh-CN" sz="3200" dirty="0">
              <a:solidFill>
                <a:srgbClr val="FF0000"/>
              </a:solidFill>
            </a:endParaRPr>
          </a:p>
          <a:p>
            <a:r>
              <a:rPr kumimoji="1" lang="en-US" altLang="zh-CN" sz="2000" dirty="0" smtClean="0"/>
              <a:t>Multipart/</a:t>
            </a:r>
            <a:r>
              <a:rPr kumimoji="1" lang="en-US" altLang="zh-CN" sz="2000" dirty="0" err="1" smtClean="0"/>
              <a:t>form-data:Web</a:t>
            </a:r>
            <a:r>
              <a:rPr kumimoji="1" lang="zh-CN" altLang="en-US" sz="2000" dirty="0" smtClean="0"/>
              <a:t>表单文件上传用</a:t>
            </a:r>
            <a:endParaRPr kumimoji="1" lang="en-US" altLang="zh-CN" sz="2000" dirty="0" smtClean="0"/>
          </a:p>
          <a:p>
            <a:r>
              <a:rPr kumimoji="1" lang="en-US" altLang="zh-CN" sz="2000" dirty="0" smtClean="0"/>
              <a:t>Multipart/</a:t>
            </a:r>
            <a:r>
              <a:rPr kumimoji="1" lang="en-US" altLang="zh-CN" sz="2000" dirty="0" err="1" smtClean="0"/>
              <a:t>byteranges</a:t>
            </a:r>
            <a:r>
              <a:rPr kumimoji="1" lang="en-US" altLang="zh-CN" sz="2000" dirty="0" smtClean="0"/>
              <a:t>:</a:t>
            </a:r>
            <a:r>
              <a:rPr kumimoji="1" lang="zh-CN" altLang="en-US" sz="2000" dirty="0" smtClean="0"/>
              <a:t> 状态码</a:t>
            </a:r>
            <a:r>
              <a:rPr kumimoji="1" lang="en-US" altLang="zh-CN" sz="2000" dirty="0" smtClean="0"/>
              <a:t>206</a:t>
            </a:r>
            <a:r>
              <a:rPr kumimoji="1" lang="zh-CN" altLang="en-US" sz="2000" dirty="0" smtClean="0"/>
              <a:t>，响应内容包含多个内容时用。</a:t>
            </a:r>
            <a:endParaRPr kumimoji="1" lang="zh-CN" altLang="en-US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391" y="1322846"/>
            <a:ext cx="8585200" cy="5334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6541"/>
            <a:ext cx="8991600" cy="137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810" y="1488141"/>
            <a:ext cx="8382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12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7707454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65804" y="5229070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dirty="0" smtClean="0">
                <a:solidFill>
                  <a:srgbClr val="FF0000"/>
                </a:solidFill>
              </a:rPr>
              <a:t>获取局部内容</a:t>
            </a:r>
            <a:endParaRPr kumimoji="1" lang="zh-CN" alt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124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60988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8141"/>
            <a:ext cx="8960988" cy="39116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0766" y="0"/>
            <a:ext cx="9021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19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1028700" indent="-1028700">
              <a:buFont typeface="+mj-ea"/>
              <a:buAutoNum type="ea1JpnChsDbPeriod" startAt="4"/>
            </a:pP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079761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27" y="1563077"/>
            <a:ext cx="8560515" cy="52949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63700"/>
            <a:ext cx="9144000" cy="350931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552549"/>
            <a:ext cx="4903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smtClean="0"/>
              <a:t>RFC2616</a:t>
            </a:r>
            <a:r>
              <a:rPr kumimoji="1" lang="zh-CN" altLang="en-US" sz="2800" dirty="0" smtClean="0"/>
              <a:t>有</a:t>
            </a:r>
            <a:r>
              <a:rPr kumimoji="1" lang="en-US" altLang="zh-CN" sz="2800" dirty="0" smtClean="0"/>
              <a:t>40</a:t>
            </a:r>
            <a:r>
              <a:rPr kumimoji="1" lang="zh-CN" altLang="en-US" sz="2800" dirty="0" smtClean="0"/>
              <a:t>种，常用的</a:t>
            </a:r>
            <a:r>
              <a:rPr kumimoji="1" lang="en-US" altLang="zh-CN" sz="2800" dirty="0" smtClean="0">
                <a:solidFill>
                  <a:srgbClr val="FF0000"/>
                </a:solidFill>
              </a:rPr>
              <a:t>14</a:t>
            </a:r>
            <a:r>
              <a:rPr kumimoji="1" lang="zh-CN" altLang="en-US" sz="2800" dirty="0" smtClean="0">
                <a:solidFill>
                  <a:srgbClr val="FF0000"/>
                </a:solidFill>
              </a:rPr>
              <a:t>种</a:t>
            </a:r>
            <a:endParaRPr kumimoji="1"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429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9144000" cy="36373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38619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57150"/>
            <a:ext cx="9144000" cy="46596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36" y="1257150"/>
            <a:ext cx="8864600" cy="465968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0" y="1460350"/>
            <a:ext cx="9118600" cy="4267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6" y="1390575"/>
            <a:ext cx="8788400" cy="4241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70" y="5747840"/>
            <a:ext cx="9017000" cy="838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7230" y="1254220"/>
            <a:ext cx="9144000" cy="551542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70" y="5468590"/>
            <a:ext cx="9144000" cy="130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84" y="1852777"/>
            <a:ext cx="8686800" cy="47382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" y="0"/>
            <a:ext cx="8259635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284" y="2182687"/>
            <a:ext cx="90932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18" y="2499716"/>
            <a:ext cx="8890000" cy="3937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58729"/>
            <a:ext cx="9144000" cy="4383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.1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协议访问</a:t>
            </a:r>
            <a:r>
              <a:rPr kumimoji="1" lang="en-US" altLang="zh-CN" dirty="0" smtClean="0"/>
              <a:t>Web</a:t>
            </a:r>
            <a:endParaRPr kumimoji="1" lang="zh-CN" altLang="en-US" dirty="0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71" y="1881295"/>
            <a:ext cx="8537229" cy="48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863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1860"/>
            <a:ext cx="9144000" cy="6111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1500"/>
            <a:ext cx="9144000" cy="59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86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返回结果的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状态码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607427" y="884922"/>
            <a:ext cx="8249985" cy="16666062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en-US" altLang="zh-CN" dirty="0" smtClean="0"/>
              <a:t>	</a:t>
            </a:r>
            <a:r>
              <a:rPr lang="zh-CN" altLang="en-US" dirty="0" smtClean="0">
                <a:hlinkClick r:id="rId2"/>
              </a:rPr>
              <a:t>更多状态码</a:t>
            </a:r>
            <a:r>
              <a:rPr lang="zh-CN" altLang="en-US" dirty="0" smtClean="0"/>
              <a:t>     </a:t>
            </a:r>
            <a:r>
              <a:rPr lang="en-US" altLang="zh-CN" dirty="0" smtClean="0">
                <a:hlinkClick r:id="rId3"/>
              </a:rPr>
              <a:t>http://httpstatus.es</a:t>
            </a:r>
            <a:endParaRPr lang="en-US" altLang="zh-CN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sp>
        <p:nvSpPr>
          <p:cNvPr id="4" name="文本框 3"/>
          <p:cNvSpPr txBox="1"/>
          <p:nvPr/>
        </p:nvSpPr>
        <p:spPr>
          <a:xfrm>
            <a:off x="2339260" y="40274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8630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1028700" indent="-1028700">
              <a:buFont typeface="+mj-ea"/>
              <a:buAutoNum type="ea1JpnChsDbPeriod" startAt="5"/>
            </a:pPr>
            <a:r>
              <a:rPr lang="en-US" altLang="zh-CN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241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54" y="762000"/>
            <a:ext cx="8890000" cy="609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22646"/>
            <a:ext cx="9144000" cy="1397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50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345141"/>
            <a:ext cx="8916549" cy="1143000"/>
          </a:xfrm>
        </p:spPr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服务器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/>
            </a:r>
            <a:b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</a:br>
            <a:r>
              <a:rPr lang="zh-CN" altLang="en-US" sz="3200" b="1" dirty="0" smtClean="0">
                <a:solidFill>
                  <a:srgbClr val="FFFF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通信转发程序</a:t>
            </a:r>
            <a:r>
              <a:rPr lang="zh-CN" altLang="en-US" sz="3200" b="1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：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代理、网关、隧道</a:t>
            </a:r>
            <a:endParaRPr kumimoji="1" lang="zh-CN" altLang="en-US" sz="3200" b="1" dirty="0">
              <a:solidFill>
                <a:srgbClr val="FF0000"/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18" y="1611036"/>
            <a:ext cx="7196224" cy="36694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89509"/>
            <a:ext cx="9144000" cy="1607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345141"/>
            <a:ext cx="8916549" cy="1143000"/>
          </a:xfrm>
        </p:spPr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服务器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/>
            </a:r>
            <a:b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</a:br>
            <a:r>
              <a:rPr lang="zh-CN" altLang="en-US" sz="3200" b="1" dirty="0" smtClean="0">
                <a:solidFill>
                  <a:srgbClr val="FFFF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通信转发程序</a:t>
            </a:r>
            <a:r>
              <a:rPr lang="zh-CN" altLang="en-US" sz="3200" b="1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：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代理、网关、隧道</a:t>
            </a:r>
            <a:endParaRPr kumimoji="1" lang="zh-CN" altLang="en-US" sz="3200" b="1" dirty="0">
              <a:solidFill>
                <a:srgbClr val="FF0000"/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24693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77886"/>
            <a:ext cx="9144000" cy="268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69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38228"/>
            <a:ext cx="9144000" cy="16033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508" y="1182440"/>
            <a:ext cx="8763000" cy="42926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345141"/>
            <a:ext cx="8916549" cy="1143000"/>
          </a:xfrm>
        </p:spPr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服务器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/>
            </a:r>
            <a:b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</a:br>
            <a:r>
              <a:rPr lang="zh-CN" altLang="en-US" sz="3200" b="1" dirty="0" smtClean="0">
                <a:solidFill>
                  <a:srgbClr val="FFFF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通信转发程序</a:t>
            </a:r>
            <a:r>
              <a:rPr lang="zh-CN" altLang="en-US" sz="3200" b="1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：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代理、网关、隧道</a:t>
            </a:r>
            <a:endParaRPr kumimoji="1" lang="zh-CN" altLang="en-US" sz="3200" b="1" dirty="0">
              <a:solidFill>
                <a:srgbClr val="FF0000"/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29987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345141"/>
            <a:ext cx="8916549" cy="1143000"/>
          </a:xfrm>
        </p:spPr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</a:t>
            </a:r>
            <a:r>
              <a:rPr lang="zh-CN" altLang="en-US" sz="44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服务器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/>
            </a:r>
            <a:b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</a:br>
            <a:r>
              <a:rPr lang="zh-CN" altLang="en-US" sz="3200" b="1" dirty="0" smtClean="0">
                <a:solidFill>
                  <a:srgbClr val="FFFF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通信转发程序</a:t>
            </a:r>
            <a:r>
              <a:rPr lang="zh-CN" altLang="en-US" sz="3200" b="1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：</a:t>
            </a:r>
            <a:r>
              <a:rPr lang="zh-CN" altLang="en-US" sz="3200" b="1" dirty="0" smtClean="0">
                <a:solidFill>
                  <a:srgbClr val="FF0000"/>
                </a:solidFill>
                <a:effectLst>
                  <a:reflection blurRad="6350" stA="55000" endA="50" endPos="85000" dist="60007" dir="5400000" sy="-100000" algn="bl" rotWithShape="0"/>
                </a:effectLst>
              </a:rPr>
              <a:t>代理、网关、隧道</a:t>
            </a:r>
            <a:endParaRPr kumimoji="1" lang="zh-CN" altLang="en-US" sz="3200" b="1" dirty="0">
              <a:solidFill>
                <a:srgbClr val="FF0000"/>
              </a:solidFill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2800"/>
            <a:ext cx="9144000" cy="498535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56993" y="1940834"/>
            <a:ext cx="33178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/>
              </a:rPr>
              <a:t>反向代理</a:t>
            </a:r>
            <a:r>
              <a:rPr lang="en-US" altLang="zh-CN" dirty="0">
                <a:hlinkClick r:id="rId3"/>
              </a:rPr>
              <a:t>(</a:t>
            </a:r>
            <a:r>
              <a:rPr lang="en-US" altLang="zh-CN" dirty="0" err="1">
                <a:hlinkClick r:id="rId3"/>
              </a:rPr>
              <a:t>Varnish,Nginx,Squid</a:t>
            </a:r>
            <a:r>
              <a:rPr lang="en-US" altLang="zh-CN" dirty="0">
                <a:hlinkClick r:id="rId3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313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0" y="2211189"/>
            <a:ext cx="30572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solidFill>
                  <a:schemeClr val="accent1">
                    <a:lumMod val="60000"/>
                    <a:lumOff val="40000"/>
                  </a:schemeClr>
                </a:solidFill>
                <a:hlinkClick r:id="rId2"/>
              </a:rPr>
              <a:t>正向代理、反向代理、透明代理</a:t>
            </a:r>
            <a:endParaRPr lang="zh-CN" altLang="en-US" sz="16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16591"/>
            <a:ext cx="9144000" cy="39125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49743"/>
            <a:ext cx="9144000" cy="415158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616591"/>
            <a:ext cx="9144000" cy="40309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50381" y="2804348"/>
            <a:ext cx="8993619" cy="3539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3200" dirty="0"/>
              <a:t>正向代理是一个位于客户端和原始服务器</a:t>
            </a:r>
            <a:r>
              <a:rPr lang="en-US" altLang="zh-CN" sz="3200" dirty="0"/>
              <a:t>(origin server)</a:t>
            </a:r>
            <a:r>
              <a:rPr lang="zh-CN" altLang="en-US" sz="3200" dirty="0"/>
              <a:t>之间的服务器，为了从原始服务器取得内容，客户端向代理发送一个请求并指定目标</a:t>
            </a:r>
            <a:r>
              <a:rPr lang="en-US" altLang="zh-CN" sz="3200" dirty="0"/>
              <a:t>(</a:t>
            </a:r>
            <a:r>
              <a:rPr lang="zh-CN" altLang="en-US" sz="3200" dirty="0"/>
              <a:t>原始服务器</a:t>
            </a:r>
            <a:r>
              <a:rPr lang="en-US" altLang="zh-CN" sz="3200" dirty="0"/>
              <a:t>)</a:t>
            </a:r>
            <a:r>
              <a:rPr lang="zh-CN" altLang="en-US" sz="3200" dirty="0"/>
              <a:t>，然后代理向原始服务器转交请求并将获得的内容返回给客户端。客户端必须设置正向代理服务器，当然前提是要知道正向代理服务器的</a:t>
            </a:r>
            <a:r>
              <a:rPr lang="en-US" altLang="zh-CN" sz="3200" dirty="0"/>
              <a:t>IP</a:t>
            </a:r>
            <a:r>
              <a:rPr lang="zh-CN" altLang="en-US" sz="3200" dirty="0"/>
              <a:t>地址，还有代理程序的端口。</a:t>
            </a:r>
          </a:p>
        </p:txBody>
      </p:sp>
    </p:spTree>
    <p:extLst>
      <p:ext uri="{BB962C8B-B14F-4D97-AF65-F5344CB8AC3E}">
        <p14:creationId xmlns:p14="http://schemas.microsoft.com/office/powerpoint/2010/main" val="290526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772369" y="2926588"/>
            <a:ext cx="6863643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反向代理正好与正向代理相反，对于客户端而言代理服务器就像是原始服务器，并且客户端不需要进行任何特别的设置。客户端向反向代理的命名空间</a:t>
            </a:r>
            <a:r>
              <a:rPr lang="en-US" altLang="zh-CN" sz="2400" dirty="0"/>
              <a:t>(name-space)</a:t>
            </a:r>
            <a:r>
              <a:rPr lang="zh-CN" altLang="en-US" sz="2400" dirty="0"/>
              <a:t>中的内容发送普通请求，接着反向代理将判断向何处</a:t>
            </a:r>
            <a:r>
              <a:rPr lang="en-US" altLang="zh-CN" sz="2400" dirty="0"/>
              <a:t>(</a:t>
            </a:r>
            <a:r>
              <a:rPr lang="zh-CN" altLang="en-US" sz="2400" dirty="0"/>
              <a:t>原始服务器</a:t>
            </a:r>
            <a:r>
              <a:rPr lang="en-US" altLang="zh-CN" sz="2400" dirty="0"/>
              <a:t>)</a:t>
            </a:r>
            <a:r>
              <a:rPr lang="zh-CN" altLang="en-US" sz="2400" dirty="0"/>
              <a:t>转交请求，并将获得的内容返回给客户端。</a:t>
            </a:r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31889"/>
            <a:ext cx="9144000" cy="30785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72369" y="3059668"/>
            <a:ext cx="3533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  保护和隐藏原始资源服务器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31888"/>
            <a:ext cx="9144000" cy="374511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167848" y="3036446"/>
            <a:ext cx="1687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  负载均衡</a:t>
            </a:r>
          </a:p>
        </p:txBody>
      </p:sp>
      <p:sp>
        <p:nvSpPr>
          <p:cNvPr id="9" name="矩形 8"/>
          <p:cNvSpPr/>
          <p:nvPr/>
        </p:nvSpPr>
        <p:spPr>
          <a:xfrm>
            <a:off x="233926" y="2731889"/>
            <a:ext cx="8910074" cy="3108544"/>
          </a:xfrm>
          <a:prstGeom prst="rect">
            <a:avLst/>
          </a:prstGeom>
          <a:solidFill>
            <a:srgbClr val="EEC577"/>
          </a:solidFill>
        </p:spPr>
        <p:txBody>
          <a:bodyPr wrap="square">
            <a:spAutoFit/>
          </a:bodyPr>
          <a:lstStyle/>
          <a:p>
            <a:r>
              <a:rPr lang="zh-CN" altLang="en-US" sz="2800" dirty="0"/>
              <a:t>反向代理服务器像正向代理服务器一样拥有</a:t>
            </a:r>
            <a:r>
              <a:rPr lang="en-US" altLang="zh-CN" sz="2800" dirty="0"/>
              <a:t>CACHE</a:t>
            </a:r>
            <a:r>
              <a:rPr lang="zh-CN" altLang="en-US" sz="2800" dirty="0"/>
              <a:t>的作用，它可以缓存原始资源服务器</a:t>
            </a:r>
            <a:r>
              <a:rPr lang="en-US" altLang="zh-CN" sz="2800" dirty="0"/>
              <a:t>B</a:t>
            </a:r>
            <a:r>
              <a:rPr lang="zh-CN" altLang="en-US" sz="2800" dirty="0"/>
              <a:t>的资源，而不是每次都要向原始资源服务器</a:t>
            </a:r>
            <a:r>
              <a:rPr lang="en-US" altLang="zh-CN" sz="2800" dirty="0"/>
              <a:t>B</a:t>
            </a:r>
            <a:r>
              <a:rPr lang="zh-CN" altLang="en-US" sz="2800" dirty="0"/>
              <a:t>请求数据，特别是一些静态的数据，比如图片和文件，如果这些反向代理服务器能够做到和用户</a:t>
            </a:r>
            <a:r>
              <a:rPr lang="en-US" altLang="zh-CN" sz="2800" dirty="0"/>
              <a:t>X</a:t>
            </a:r>
            <a:r>
              <a:rPr lang="zh-CN" altLang="en-US" sz="2800" dirty="0"/>
              <a:t>来自同一个网络，那么用户</a:t>
            </a:r>
            <a:r>
              <a:rPr lang="en-US" altLang="zh-CN" sz="2800" dirty="0"/>
              <a:t>X</a:t>
            </a:r>
            <a:r>
              <a:rPr lang="zh-CN" altLang="en-US" sz="2800" dirty="0"/>
              <a:t>访问反向代理服务器</a:t>
            </a:r>
            <a:r>
              <a:rPr lang="en-US" altLang="zh-CN" sz="2800" dirty="0"/>
              <a:t>X</a:t>
            </a:r>
            <a:r>
              <a:rPr lang="zh-CN" altLang="en-US" sz="2800" dirty="0"/>
              <a:t>，就会得到很高质量的速度。这正是</a:t>
            </a:r>
            <a:r>
              <a:rPr lang="en-US" altLang="zh-CN" sz="2800" dirty="0"/>
              <a:t>CDN</a:t>
            </a:r>
            <a:r>
              <a:rPr lang="zh-CN" altLang="en-US" sz="2800" dirty="0"/>
              <a:t>技术的核心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926" y="2470802"/>
            <a:ext cx="8910074" cy="416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.1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协议访问</a:t>
            </a:r>
            <a:r>
              <a:rPr kumimoji="1" lang="en-US" altLang="zh-CN" dirty="0" smtClean="0"/>
              <a:t>Web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57200" y="2639278"/>
            <a:ext cx="855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客户端</a:t>
            </a:r>
            <a:r>
              <a:rPr kumimoji="1" lang="en-US" altLang="zh-CN" dirty="0" smtClean="0"/>
              <a:t>(client):</a:t>
            </a:r>
            <a:r>
              <a:rPr kumimoji="1" lang="zh-CN" altLang="en-US" dirty="0" smtClean="0"/>
              <a:t> 通过发送请求获取服务器资源的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浏览器，其他各种终端等设备</a:t>
            </a:r>
            <a:endParaRPr kumimoji="1" lang="en-US" altLang="zh-CN" dirty="0" smtClean="0"/>
          </a:p>
          <a:p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： </a:t>
            </a:r>
            <a:r>
              <a:rPr kumimoji="1" lang="en-US" altLang="zh-CN" dirty="0" err="1" smtClean="0"/>
              <a:t>HyperText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Transfer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Protocol</a:t>
            </a:r>
            <a:r>
              <a:rPr kumimoji="1" lang="zh-CN" altLang="en-US" dirty="0" smtClean="0"/>
              <a:t> ，超文本传输协议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62608"/>
            <a:ext cx="9144000" cy="2635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49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sp>
        <p:nvSpPr>
          <p:cNvPr id="4" name="矩形 3"/>
          <p:cNvSpPr/>
          <p:nvPr/>
        </p:nvSpPr>
        <p:spPr>
          <a:xfrm>
            <a:off x="457200" y="2403502"/>
            <a:ext cx="8229600" cy="3970318"/>
          </a:xfrm>
          <a:prstGeom prst="rect">
            <a:avLst/>
          </a:prstGeom>
          <a:solidFill>
            <a:srgbClr val="EEC577"/>
          </a:solidFill>
        </p:spPr>
        <p:txBody>
          <a:bodyPr wrap="square">
            <a:spAutoFit/>
          </a:bodyPr>
          <a:lstStyle/>
          <a:p>
            <a:r>
              <a:rPr lang="zh-CN" altLang="en-US" sz="3600" dirty="0"/>
              <a:t>透明代理的意思是客户端根本不需要知道有代理服务器的存在，它改编你的</a:t>
            </a:r>
            <a:r>
              <a:rPr lang="en-US" altLang="zh-CN" sz="3600" dirty="0"/>
              <a:t>request fields</a:t>
            </a:r>
            <a:r>
              <a:rPr lang="zh-CN" altLang="en-US" sz="3600" dirty="0"/>
              <a:t>（报文），并会传送真实</a:t>
            </a:r>
            <a:r>
              <a:rPr lang="en-US" altLang="zh-CN" sz="3600" dirty="0"/>
              <a:t>IP</a:t>
            </a:r>
            <a:r>
              <a:rPr lang="zh-CN" altLang="en-US" sz="3600" dirty="0"/>
              <a:t>。注意，加密的透明代理则是属于匿名代理，意思是不用设置使用代理了。</a:t>
            </a:r>
          </a:p>
          <a:p>
            <a:r>
              <a:rPr lang="zh-CN" altLang="en-US" sz="3600" dirty="0"/>
              <a:t>透明代理实践的例子就是时下很多公司使用的行为管理软件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5923"/>
            <a:ext cx="9144000" cy="44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Web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 服务器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1850"/>
            <a:ext cx="9144000" cy="35884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50814"/>
            <a:ext cx="9144000" cy="59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261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 smtClean="0"/>
              <a:t>浅谈</a:t>
            </a:r>
            <a:r>
              <a:rPr kumimoji="1" lang="en-US" altLang="zh-TW" dirty="0" smtClean="0"/>
              <a:t>HTTP</a:t>
            </a:r>
            <a:r>
              <a:rPr kumimoji="1" lang="zh-TW" altLang="en-US" dirty="0" smtClean="0"/>
              <a:t>协议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1028700" indent="-1028700">
              <a:buFont typeface="+mj-ea"/>
              <a:buAutoNum type="ea1JpnChsDbPeriod" startAt="6"/>
            </a:pPr>
            <a:r>
              <a:rPr lang="en-US" altLang="zh-CN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800" dirty="0" smtClean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10855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709" y="2409568"/>
            <a:ext cx="9144000" cy="44484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3418" y="2526551"/>
            <a:ext cx="9144000" cy="42082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6709" y="2743801"/>
            <a:ext cx="9144000" cy="399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03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报文信息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81286"/>
            <a:ext cx="9144000" cy="674030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0090"/>
                </a:solidFill>
              </a:rPr>
              <a:t>通用首部</a:t>
            </a:r>
          </a:p>
          <a:p>
            <a:r>
              <a:rPr lang="fr-FR" altLang="zh-CN" b="1" dirty="0">
                <a:solidFill>
                  <a:srgbClr val="000090"/>
                </a:solidFill>
              </a:rPr>
              <a:t>	</a:t>
            </a:r>
            <a:r>
              <a:rPr lang="zh-CN" altLang="fr-FR" b="1" dirty="0">
                <a:solidFill>
                  <a:srgbClr val="000090"/>
                </a:solidFill>
              </a:rPr>
              <a:t>信息性首部 </a:t>
            </a:r>
            <a:r>
              <a:rPr lang="fr-FR" altLang="zh-CN" b="1" dirty="0" err="1">
                <a:solidFill>
                  <a:srgbClr val="000090"/>
                </a:solidFill>
              </a:rPr>
              <a:t>Connection</a:t>
            </a:r>
            <a:r>
              <a:rPr lang="fr-FR" altLang="zh-CN" b="1" dirty="0">
                <a:solidFill>
                  <a:srgbClr val="000090"/>
                </a:solidFill>
              </a:rPr>
              <a:t>  Date MIME-Version </a:t>
            </a:r>
            <a:r>
              <a:rPr lang="fr-FR" altLang="zh-CN" b="1" dirty="0" err="1">
                <a:solidFill>
                  <a:srgbClr val="000090"/>
                </a:solidFill>
              </a:rPr>
              <a:t>Trailer</a:t>
            </a:r>
            <a:r>
              <a:rPr lang="fr-FR" altLang="zh-CN" b="1" dirty="0">
                <a:solidFill>
                  <a:srgbClr val="000090"/>
                </a:solidFill>
              </a:rPr>
              <a:t> Transfer-</a:t>
            </a:r>
            <a:r>
              <a:rPr lang="fr-FR" altLang="zh-CN" b="1" dirty="0" err="1">
                <a:solidFill>
                  <a:srgbClr val="000090"/>
                </a:solidFill>
              </a:rPr>
              <a:t>Encoding</a:t>
            </a:r>
            <a:r>
              <a:rPr lang="fr-FR" altLang="zh-CN" b="1" dirty="0">
                <a:solidFill>
                  <a:srgbClr val="000090"/>
                </a:solidFill>
              </a:rPr>
              <a:t> Update Via</a:t>
            </a:r>
          </a:p>
          <a:p>
            <a:r>
              <a:rPr lang="fr-FR" altLang="zh-CN" b="1" dirty="0">
                <a:solidFill>
                  <a:srgbClr val="000090"/>
                </a:solidFill>
              </a:rPr>
              <a:t>	</a:t>
            </a:r>
            <a:r>
              <a:rPr lang="zh-CN" altLang="fr-FR" b="1" dirty="0">
                <a:solidFill>
                  <a:srgbClr val="000090"/>
                </a:solidFill>
              </a:rPr>
              <a:t>缓存首部 </a:t>
            </a:r>
            <a:r>
              <a:rPr lang="fr-FR" altLang="zh-CN" b="1" dirty="0">
                <a:solidFill>
                  <a:srgbClr val="000090"/>
                </a:solidFill>
              </a:rPr>
              <a:t>Cache-Control </a:t>
            </a:r>
            <a:r>
              <a:rPr lang="fr-FR" altLang="zh-CN" b="1" dirty="0" err="1">
                <a:solidFill>
                  <a:srgbClr val="000090"/>
                </a:solidFill>
              </a:rPr>
              <a:t>Pragma</a:t>
            </a:r>
            <a:endParaRPr lang="fr-FR" altLang="zh-CN" b="1" dirty="0">
              <a:solidFill>
                <a:srgbClr val="000090"/>
              </a:solidFill>
            </a:endParaRPr>
          </a:p>
          <a:p>
            <a:endParaRPr lang="fr-FR" altLang="zh-CN" b="1" dirty="0">
              <a:solidFill>
                <a:srgbClr val="000090"/>
              </a:solidFill>
            </a:endParaRPr>
          </a:p>
          <a:p>
            <a:r>
              <a:rPr lang="zh-CN" altLang="en-US" b="1" dirty="0">
                <a:solidFill>
                  <a:srgbClr val="000090"/>
                </a:solidFill>
              </a:rPr>
              <a:t>请求首部</a:t>
            </a:r>
          </a:p>
          <a:p>
            <a:r>
              <a:rPr lang="zh-TW" altLang="en-US" b="1" dirty="0">
                <a:solidFill>
                  <a:srgbClr val="000090"/>
                </a:solidFill>
              </a:rPr>
              <a:t>	信息性首部 </a:t>
            </a:r>
            <a:r>
              <a:rPr lang="en-US" altLang="zh-TW" b="1" dirty="0">
                <a:solidFill>
                  <a:srgbClr val="000090"/>
                </a:solidFill>
              </a:rPr>
              <a:t>Client-IP From Host </a:t>
            </a:r>
            <a:r>
              <a:rPr lang="en-US" altLang="zh-TW" b="1" dirty="0" err="1">
                <a:solidFill>
                  <a:srgbClr val="000090"/>
                </a:solidFill>
              </a:rPr>
              <a:t>Referer</a:t>
            </a:r>
            <a:r>
              <a:rPr lang="en-US" altLang="zh-TW" b="1" dirty="0">
                <a:solidFill>
                  <a:srgbClr val="000090"/>
                </a:solidFill>
              </a:rPr>
              <a:t> UA-XXX User-Agent</a:t>
            </a:r>
            <a:endParaRPr lang="zh-TW" altLang="en-US" b="1" dirty="0">
              <a:solidFill>
                <a:srgbClr val="000090"/>
              </a:solidFill>
            </a:endParaRPr>
          </a:p>
          <a:p>
            <a:r>
              <a:rPr lang="en-US" altLang="zh-CN" b="1" dirty="0">
                <a:solidFill>
                  <a:srgbClr val="000090"/>
                </a:solidFill>
              </a:rPr>
              <a:t>	Accept</a:t>
            </a:r>
            <a:r>
              <a:rPr lang="zh-CN" altLang="en-US" b="1" dirty="0">
                <a:solidFill>
                  <a:srgbClr val="000090"/>
                </a:solidFill>
              </a:rPr>
              <a:t>首部 </a:t>
            </a:r>
            <a:r>
              <a:rPr lang="en-US" altLang="zh-CN" b="1" dirty="0">
                <a:solidFill>
                  <a:srgbClr val="000090"/>
                </a:solidFill>
              </a:rPr>
              <a:t>Accept Accept-Charset Accept-Encoding Accept-Language TE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条件请求首部 </a:t>
            </a:r>
            <a:r>
              <a:rPr lang="en-US" altLang="zh-CN" b="1" dirty="0">
                <a:solidFill>
                  <a:srgbClr val="000090"/>
                </a:solidFill>
              </a:rPr>
              <a:t>Expect If-Match If-Modified-Since If-None-Match If-Range If</a:t>
            </a:r>
            <a:r>
              <a:rPr lang="en-US" altLang="zh-CN" b="1" dirty="0" smtClean="0">
                <a:solidFill>
                  <a:srgbClr val="000090"/>
                </a:solidFill>
              </a:rPr>
              <a:t>-			Unmodified</a:t>
            </a:r>
            <a:r>
              <a:rPr lang="en-US" altLang="zh-CN" b="1" dirty="0">
                <a:solidFill>
                  <a:srgbClr val="000090"/>
                </a:solidFill>
              </a:rPr>
              <a:t>-Since Range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安全请求首部 </a:t>
            </a:r>
            <a:r>
              <a:rPr lang="en-US" altLang="zh-CN" b="1" dirty="0">
                <a:solidFill>
                  <a:srgbClr val="000090"/>
                </a:solidFill>
              </a:rPr>
              <a:t>Authorization  Cookie Cookie2 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代理请求首部 </a:t>
            </a:r>
            <a:r>
              <a:rPr lang="en-US" altLang="zh-CN" b="1" dirty="0">
                <a:solidFill>
                  <a:srgbClr val="000090"/>
                </a:solidFill>
              </a:rPr>
              <a:t>Max-Forward Proxy-Authorization Proxy-</a:t>
            </a:r>
            <a:r>
              <a:rPr lang="en-US" altLang="zh-CN" b="1" dirty="0" smtClean="0">
                <a:solidFill>
                  <a:srgbClr val="000090"/>
                </a:solidFill>
              </a:rPr>
              <a:t>Connection</a:t>
            </a:r>
            <a:endParaRPr lang="en-US" altLang="zh-CN" b="1" dirty="0">
              <a:solidFill>
                <a:srgbClr val="000090"/>
              </a:solidFill>
            </a:endParaRPr>
          </a:p>
          <a:p>
            <a:r>
              <a:rPr lang="zh-CN" altLang="en-US" b="1" dirty="0">
                <a:solidFill>
                  <a:srgbClr val="000090"/>
                </a:solidFill>
              </a:rPr>
              <a:t>响应首部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信息性首部 </a:t>
            </a:r>
            <a:r>
              <a:rPr lang="en-US" altLang="zh-CN" b="1" dirty="0">
                <a:solidFill>
                  <a:srgbClr val="000090"/>
                </a:solidFill>
              </a:rPr>
              <a:t>Age Public Retry-After Server Title Warning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协商首部 </a:t>
            </a:r>
            <a:r>
              <a:rPr lang="en-US" altLang="zh-CN" b="1" dirty="0">
                <a:solidFill>
                  <a:srgbClr val="000090"/>
                </a:solidFill>
              </a:rPr>
              <a:t>Accept-Ranges Vary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安全响应首部 </a:t>
            </a:r>
            <a:r>
              <a:rPr lang="en-US" altLang="zh-CN" b="1" dirty="0">
                <a:solidFill>
                  <a:srgbClr val="000090"/>
                </a:solidFill>
              </a:rPr>
              <a:t>Proxy-Authenticate  Set-Cookie Set-Cookie2 WWW</a:t>
            </a:r>
            <a:r>
              <a:rPr lang="en-US" altLang="zh-CN" b="1" dirty="0" smtClean="0">
                <a:solidFill>
                  <a:srgbClr val="000090"/>
                </a:solidFill>
              </a:rPr>
              <a:t>-				Authenticate</a:t>
            </a:r>
            <a:r>
              <a:rPr lang="en-US" altLang="zh-CN" b="1" dirty="0">
                <a:solidFill>
                  <a:srgbClr val="000090"/>
                </a:solidFill>
              </a:rPr>
              <a:t> </a:t>
            </a:r>
          </a:p>
          <a:p>
            <a:r>
              <a:rPr lang="zh-CN" altLang="en-US" b="1" dirty="0">
                <a:solidFill>
                  <a:srgbClr val="000090"/>
                </a:solidFill>
              </a:rPr>
              <a:t>实体首部</a:t>
            </a:r>
          </a:p>
          <a:p>
            <a:r>
              <a:rPr lang="zh-TW" altLang="en-US" b="1" dirty="0">
                <a:solidFill>
                  <a:srgbClr val="000090"/>
                </a:solidFill>
              </a:rPr>
              <a:t>	信息性实体首部 </a:t>
            </a:r>
            <a:r>
              <a:rPr lang="en-US" altLang="zh-TW" b="1" dirty="0">
                <a:solidFill>
                  <a:srgbClr val="000090"/>
                </a:solidFill>
              </a:rPr>
              <a:t>Allow Location </a:t>
            </a:r>
            <a:endParaRPr lang="zh-TW" altLang="en-US" b="1" dirty="0">
              <a:solidFill>
                <a:srgbClr val="000090"/>
              </a:solidFill>
            </a:endParaRPr>
          </a:p>
          <a:p>
            <a:r>
              <a:rPr lang="en-US" altLang="zh-CN" b="1" dirty="0">
                <a:solidFill>
                  <a:srgbClr val="000090"/>
                </a:solidFill>
              </a:rPr>
              <a:t>	 </a:t>
            </a:r>
            <a:r>
              <a:rPr lang="zh-CN" altLang="en-US" b="1" dirty="0">
                <a:solidFill>
                  <a:srgbClr val="000090"/>
                </a:solidFill>
              </a:rPr>
              <a:t>内容首部 </a:t>
            </a:r>
            <a:r>
              <a:rPr lang="en-US" altLang="zh-CN" b="1" dirty="0">
                <a:solidFill>
                  <a:srgbClr val="000090"/>
                </a:solidFill>
              </a:rPr>
              <a:t>Content-Base Content-Encoding Content-Language Content</a:t>
            </a:r>
            <a:r>
              <a:rPr lang="en-US" altLang="zh-CN" b="1" dirty="0" smtClean="0">
                <a:solidFill>
                  <a:srgbClr val="000090"/>
                </a:solidFill>
              </a:rPr>
              <a:t>-		Length</a:t>
            </a:r>
            <a:r>
              <a:rPr lang="en-US" altLang="zh-CN" b="1" dirty="0">
                <a:solidFill>
                  <a:srgbClr val="000090"/>
                </a:solidFill>
              </a:rPr>
              <a:t> Content-Location Content-MD5 Content-Range Content-Type </a:t>
            </a:r>
          </a:p>
          <a:p>
            <a:r>
              <a:rPr lang="en-US" altLang="zh-CN" b="1" dirty="0">
                <a:solidFill>
                  <a:srgbClr val="000090"/>
                </a:solidFill>
              </a:rPr>
              <a:t>	</a:t>
            </a:r>
            <a:r>
              <a:rPr lang="zh-CN" altLang="en-US" b="1" dirty="0">
                <a:solidFill>
                  <a:srgbClr val="000090"/>
                </a:solidFill>
              </a:rPr>
              <a:t>实体缓存首部 </a:t>
            </a:r>
            <a:r>
              <a:rPr lang="en-US" altLang="zh-CN" b="1" dirty="0" err="1">
                <a:solidFill>
                  <a:srgbClr val="000090"/>
                </a:solidFill>
              </a:rPr>
              <a:t>ETag</a:t>
            </a:r>
            <a:r>
              <a:rPr lang="en-US" altLang="zh-CN" b="1" dirty="0">
                <a:solidFill>
                  <a:srgbClr val="000090"/>
                </a:solidFill>
              </a:rPr>
              <a:t> Expires Last-</a:t>
            </a:r>
            <a:r>
              <a:rPr lang="en-US" altLang="zh-CN" b="1" dirty="0" smtClean="0">
                <a:solidFill>
                  <a:srgbClr val="000090"/>
                </a:solidFill>
              </a:rPr>
              <a:t>Modified</a:t>
            </a:r>
            <a:endParaRPr lang="en-US" altLang="zh-CN" b="1" dirty="0">
              <a:solidFill>
                <a:srgbClr val="000090"/>
              </a:solidFill>
            </a:endParaRPr>
          </a:p>
          <a:p>
            <a:r>
              <a:rPr lang="zh-CN" altLang="en-US" b="1" dirty="0">
                <a:solidFill>
                  <a:srgbClr val="000090"/>
                </a:solidFill>
              </a:rPr>
              <a:t>扩展首部</a:t>
            </a:r>
          </a:p>
          <a:p>
            <a:r>
              <a:rPr lang="zh-CN" altLang="en-US" b="1" dirty="0">
                <a:solidFill>
                  <a:srgbClr val="000090"/>
                </a:solidFill>
              </a:rPr>
              <a:t>	</a:t>
            </a:r>
            <a:r>
              <a:rPr lang="zh-CN" altLang="en-US" b="1" dirty="0" smtClean="0">
                <a:solidFill>
                  <a:srgbClr val="000090"/>
                </a:solidFill>
              </a:rPr>
              <a:t>无定义    </a:t>
            </a:r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</a:rPr>
              <a:t>       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hlinkClick r:id="rId2"/>
              </a:rPr>
              <a:t>查看更详细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668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4079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8" y="0"/>
            <a:ext cx="9144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4792" y="-1"/>
            <a:ext cx="9144000" cy="41400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66072"/>
            <a:ext cx="9144000" cy="28919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34792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200" y="0"/>
            <a:ext cx="7950266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7" y="66848"/>
            <a:ext cx="9144000" cy="39569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36" y="3947873"/>
            <a:ext cx="9144000" cy="10395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36" y="190096"/>
            <a:ext cx="9144000" cy="666790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7355771" y="190096"/>
            <a:ext cx="17882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hlinkClick r:id="rId6"/>
              </a:rPr>
              <a:t>参考</a:t>
            </a:r>
            <a:r>
              <a:rPr lang="en-US" altLang="zh-CN" dirty="0" smtClean="0">
                <a:hlinkClick r:id="rId6"/>
              </a:rPr>
              <a:t>1</a:t>
            </a:r>
            <a:r>
              <a:rPr lang="zh-CN" altLang="en-US" dirty="0" smtClean="0"/>
              <a:t> </a:t>
            </a:r>
            <a:r>
              <a:rPr lang="zh-CN" altLang="en-US" dirty="0" smtClean="0">
                <a:hlinkClick r:id="rId7"/>
              </a:rPr>
              <a:t>参考</a:t>
            </a:r>
            <a:r>
              <a:rPr lang="en-US" altLang="zh-CN" dirty="0" smtClean="0">
                <a:hlinkClick r:id="rId7"/>
              </a:rPr>
              <a:t>2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0"/>
            <a:ext cx="9144000" cy="30889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" y="0"/>
            <a:ext cx="9036223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2700"/>
            <a:ext cx="9144000" cy="42884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02124"/>
            <a:ext cx="9144000" cy="5147863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3540464" y="1939506"/>
            <a:ext cx="5146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solidFill>
                  <a:srgbClr val="FF0000"/>
                </a:solidFill>
              </a:rPr>
              <a:t>改指令仅对缓存代理、</a:t>
            </a:r>
            <a:r>
              <a:rPr kumimoji="1" lang="en-US" altLang="zh-CN" sz="2000" dirty="0" smtClean="0">
                <a:solidFill>
                  <a:srgbClr val="FF0000"/>
                </a:solidFill>
              </a:rPr>
              <a:t>CDN</a:t>
            </a:r>
            <a:r>
              <a:rPr kumimoji="1" lang="zh-CN" altLang="en-US" sz="2000" dirty="0" smtClean="0">
                <a:solidFill>
                  <a:srgbClr val="FF0000"/>
                </a:solidFill>
              </a:rPr>
              <a:t>等环节起作用哦</a:t>
            </a:r>
            <a:endParaRPr kumimoji="1" lang="zh-CN" altLang="en-US" sz="2000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0800"/>
            <a:ext cx="9144000" cy="675630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120" y="0"/>
            <a:ext cx="883432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640" y="33159"/>
            <a:ext cx="9144000" cy="17232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75" y="1756451"/>
            <a:ext cx="9144000" cy="16835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120" y="3440026"/>
            <a:ext cx="9144000" cy="336707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280" y="0"/>
            <a:ext cx="9144000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17640" y="220125"/>
            <a:ext cx="9144000" cy="253603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7640" y="2251412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2000"/>
            <a:ext cx="9144000" cy="27920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"/>
            <a:ext cx="9144000" cy="61599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73413"/>
            <a:ext cx="9144000" cy="615966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5142"/>
            <a:ext cx="9144000" cy="2742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41120" y="3986482"/>
            <a:ext cx="9144000" cy="1375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840" y="5242485"/>
            <a:ext cx="9144000" cy="12251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988051"/>
            <a:ext cx="9144000" cy="125800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52920" y="378351"/>
            <a:ext cx="9144000" cy="630764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12700"/>
            <a:ext cx="9144000" cy="68270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77800"/>
            <a:ext cx="9144000" cy="4646261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4600" y="4771138"/>
            <a:ext cx="8643470" cy="203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诞生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1989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月，为知识共享规划互联网 （三项构建技术：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URL</a:t>
            </a:r>
            <a:r>
              <a:rPr kumimoji="1" lang="zh-CN" altLang="en-US" dirty="0" smtClean="0"/>
              <a:t>）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、成长历程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990-11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CERN</a:t>
            </a:r>
            <a:r>
              <a:rPr kumimoji="1" lang="zh-CN" altLang="en-US" dirty="0" smtClean="0"/>
              <a:t>（欧洲核子研究组织）第一台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服务器和浏览器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1991-08-06</a:t>
            </a:r>
            <a:r>
              <a:rPr kumimoji="1" lang="zh-CN" altLang="en-US" dirty="0" smtClean="0"/>
              <a:t>，世界第一个网页上线（无资料保存）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992-09</a:t>
            </a:r>
            <a:r>
              <a:rPr kumimoji="1" lang="zh-CN" altLang="en-US" dirty="0" smtClean="0"/>
              <a:t>，日本第一个网站主页上线 </a:t>
            </a:r>
            <a:r>
              <a:rPr kumimoji="1" lang="en-US" altLang="zh-CN" dirty="0">
                <a:hlinkClick r:id="rId2"/>
              </a:rPr>
              <a:t>http://www.ibarakiken.gr.jp/www/</a:t>
            </a:r>
            <a:r>
              <a:rPr kumimoji="1" lang="en-US" altLang="zh-CN" dirty="0" smtClean="0">
                <a:hlinkClick r:id="rId2"/>
              </a:rPr>
              <a:t>index.html</a:t>
            </a:r>
            <a:r>
              <a:rPr kumimoji="1" lang="zh-CN" altLang="en-US" dirty="0" smtClean="0"/>
              <a:t>  </a:t>
            </a:r>
            <a:r>
              <a:rPr kumimoji="1" lang="en-US" altLang="zh-CN" dirty="0"/>
              <a:t>(</a:t>
            </a:r>
            <a:r>
              <a:rPr kumimoji="1" lang="en-US" altLang="zh-CN" dirty="0">
                <a:hlinkClick r:id="rId3"/>
              </a:rPr>
              <a:t>http://</a:t>
            </a:r>
            <a:r>
              <a:rPr kumimoji="1" lang="en-US" altLang="zh-CN" dirty="0" smtClean="0">
                <a:hlinkClick r:id="rId3"/>
              </a:rPr>
              <a:t>www.ibarakiken.gr.jp</a:t>
            </a:r>
            <a:r>
              <a:rPr kumimoji="1" lang="zh-CN" altLang="zh-CN" dirty="0" smtClean="0"/>
              <a:t>)</a:t>
            </a:r>
            <a:r>
              <a:rPr kumimoji="1" lang="zh-CN" altLang="en-US" dirty="0" smtClean="0"/>
              <a:t> 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1990</a:t>
            </a:r>
            <a:r>
              <a:rPr kumimoji="1" lang="zh-CN" altLang="en-US" dirty="0" smtClean="0"/>
              <a:t>年，</a:t>
            </a:r>
            <a:r>
              <a:rPr kumimoji="1" lang="en-US" altLang="zh-CN" dirty="0" smtClean="0">
                <a:hlinkClick r:id="rId4"/>
              </a:rPr>
              <a:t>HTML1</a:t>
            </a:r>
            <a:r>
              <a:rPr kumimoji="1" lang="zh-CN" altLang="en-US" dirty="0" smtClean="0">
                <a:hlinkClick r:id="rId4"/>
              </a:rPr>
              <a:t>.</a:t>
            </a:r>
            <a:r>
              <a:rPr kumimoji="1" lang="en-US" altLang="zh-CN" dirty="0" smtClean="0">
                <a:hlinkClick r:id="rId4"/>
              </a:rPr>
              <a:t>0</a:t>
            </a:r>
            <a:r>
              <a:rPr kumimoji="1" lang="zh-CN" altLang="en-US" dirty="0" smtClean="0"/>
              <a:t>因存在多处模糊不清的部分，草案被废弃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993-01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NCSA</a:t>
            </a:r>
            <a:r>
              <a:rPr kumimoji="1" lang="zh-CN" altLang="en-US" dirty="0" smtClean="0"/>
              <a:t>（浏览器祖宗，美国国家超级计算机应用中心）研发</a:t>
            </a:r>
            <a:r>
              <a:rPr kumimoji="1" lang="en-US" altLang="zh-CN" dirty="0" smtClean="0">
                <a:hlinkClick r:id="rId5"/>
              </a:rPr>
              <a:t>Mosaic</a:t>
            </a:r>
            <a:r>
              <a:rPr kumimoji="1" lang="zh-CN" altLang="en-US" dirty="0" smtClean="0"/>
              <a:t>问世。同年秋，</a:t>
            </a:r>
            <a:r>
              <a:rPr kumimoji="1" lang="en-US" altLang="zh-CN" dirty="0" smtClean="0"/>
              <a:t>Mosaic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window</a:t>
            </a:r>
            <a:r>
              <a:rPr kumimoji="1" lang="zh-CN" altLang="en-US" dirty="0"/>
              <a:t>、</a:t>
            </a:r>
            <a:r>
              <a:rPr kumimoji="1" lang="en-US" altLang="zh-CN" dirty="0" smtClean="0"/>
              <a:t>Mac</a:t>
            </a:r>
            <a:r>
              <a:rPr kumimoji="1" lang="zh-CN" altLang="en-US" dirty="0" smtClean="0"/>
              <a:t>版出现，</a:t>
            </a:r>
            <a:r>
              <a:rPr kumimoji="1" lang="en-US" altLang="zh-CN" dirty="0" smtClean="0"/>
              <a:t>NCSA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服务器，</a:t>
            </a:r>
            <a:r>
              <a:rPr kumimoji="1" lang="en-US" altLang="zh-CN" dirty="0" smtClean="0"/>
              <a:t>NCSA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HTTPd</a:t>
            </a:r>
            <a:r>
              <a:rPr kumimoji="1" lang="zh-CN" altLang="en-US" dirty="0" smtClean="0"/>
              <a:t> 出现</a:t>
            </a:r>
            <a:endParaRPr kumimoji="1" lang="en-US" altLang="zh-CN" dirty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602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700"/>
            <a:ext cx="9144000" cy="452673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786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"/>
            <a:ext cx="9144000" cy="66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-35282"/>
            <a:ext cx="8719218" cy="536291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92347"/>
            <a:ext cx="9144000" cy="1618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35282"/>
            <a:ext cx="9144000" cy="689328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800" y="0"/>
            <a:ext cx="8768687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35282"/>
            <a:ext cx="9144000" cy="556591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" y="5345270"/>
            <a:ext cx="9144000" cy="12051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5373" y="0"/>
            <a:ext cx="8946487" cy="68580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" y="-35282"/>
            <a:ext cx="9110460" cy="685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0279" y="0"/>
            <a:ext cx="8743287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400" y="0"/>
            <a:ext cx="9085082" cy="6858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3518" y="-35282"/>
            <a:ext cx="9144000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33518" y="0"/>
            <a:ext cx="9144000" cy="682271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33518" y="-35282"/>
            <a:ext cx="9144000" cy="685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33518" y="-17641"/>
            <a:ext cx="9178918" cy="6858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-33518" y="-35282"/>
            <a:ext cx="9144000" cy="685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-33518" y="52922"/>
            <a:ext cx="8720318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-33518" y="-35282"/>
            <a:ext cx="9144000" cy="676979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3200" y="-35282"/>
            <a:ext cx="87651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8300"/>
            <a:ext cx="9144000" cy="35811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6" y="5095803"/>
            <a:ext cx="9144000" cy="10361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900"/>
            <a:ext cx="9144000" cy="64025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6" y="0"/>
            <a:ext cx="9073444" cy="6858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81000"/>
            <a:ext cx="9144000" cy="6477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2145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92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9300"/>
            <a:ext cx="9144000" cy="53464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60400"/>
            <a:ext cx="9144000" cy="553592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73100"/>
            <a:ext cx="9144000" cy="550758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4800"/>
            <a:ext cx="9144000" cy="62408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4800"/>
            <a:ext cx="8908068" cy="638119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04801"/>
            <a:ext cx="9144000" cy="415841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303318"/>
            <a:ext cx="9144000" cy="255468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227905"/>
            <a:ext cx="9144000" cy="655439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0" y="227905"/>
            <a:ext cx="9144000" cy="645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19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371"/>
            <a:ext cx="9144000" cy="52847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3371"/>
            <a:ext cx="9144000" cy="52847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8925708" cy="6858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9144000" cy="468042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680427"/>
            <a:ext cx="9144000" cy="23468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0"/>
            <a:ext cx="9144000" cy="541488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5383696"/>
            <a:ext cx="9144000" cy="158015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3700" y="0"/>
            <a:ext cx="8532008" cy="6858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0200" y="0"/>
            <a:ext cx="8473587" cy="6858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139700"/>
            <a:ext cx="9144000" cy="6563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0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028700" indent="-1028700"/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HTTP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首部（</a:t>
            </a:r>
            <a:r>
              <a:rPr lang="en-US" altLang="zh-CN" sz="4400" dirty="0">
                <a:effectLst>
                  <a:reflection blurRad="6350" stA="55000" endA="50" endPos="85000" dist="60007" dir="5400000" sy="-100000" algn="bl" rotWithShape="0"/>
                </a:effectLst>
              </a:rPr>
              <a:t>HEADER</a:t>
            </a:r>
            <a:r>
              <a:rPr lang="zh-CN" altLang="en-US" sz="4400" dirty="0">
                <a:effectLst>
                  <a:reflection blurRad="6350" stA="55000" endA="50" endPos="85000" dist="60007" dir="5400000" sy="-100000" algn="bl" rotWithShape="0"/>
                </a:effectLst>
              </a:rPr>
              <a:t>）</a:t>
            </a:r>
            <a:endParaRPr kumimoji="1" lang="zh-CN" altLang="en-US" dirty="0">
              <a:effectLst>
                <a:reflection blurRad="6350" stA="55000" endA="50" endPos="85000" dist="60007" dir="5400000" sy="-100000" algn="bl" rotWithShape="0"/>
              </a:effectLst>
            </a:endParaRPr>
          </a:p>
        </p:txBody>
      </p:sp>
      <p:sp>
        <p:nvSpPr>
          <p:cNvPr id="3" name="内容占位符 2"/>
          <p:cNvSpPr>
            <a:spLocks noGrp="1" noChangeAspect="1"/>
          </p:cNvSpPr>
          <p:nvPr>
            <p:ph idx="1"/>
          </p:nvPr>
        </p:nvSpPr>
        <p:spPr>
          <a:xfrm>
            <a:off x="772370" y="1483267"/>
            <a:ext cx="7667999" cy="15490373"/>
          </a:xfrm>
        </p:spPr>
        <p:txBody>
          <a:bodyPr>
            <a:normAutofit/>
          </a:bodyPr>
          <a:lstStyle/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  <a:p>
            <a:pPr marL="514350" indent="-514350">
              <a:buFont typeface="+mj-ea"/>
              <a:buAutoNum type="ea1JpnChsDbPeriod"/>
            </a:pPr>
            <a:endParaRPr lang="en-US" altLang="zh-TW" dirty="0"/>
          </a:p>
          <a:p>
            <a:pPr marL="514350" indent="-514350">
              <a:buFont typeface="+mj-ea"/>
              <a:buAutoNum type="ea1JpnChsDbPeriod"/>
            </a:pPr>
            <a:endParaRPr lang="en-US" altLang="zh-TW" dirty="0" smtClean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79601"/>
            <a:ext cx="4138265" cy="49844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2378048"/>
            <a:ext cx="9144000" cy="219532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38" y="4937033"/>
            <a:ext cx="9144000" cy="10180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200"/>
            <a:ext cx="9144000" cy="643919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2" y="79713"/>
            <a:ext cx="9144000" cy="208759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1879601"/>
            <a:ext cx="9144000" cy="367570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2" y="5467103"/>
            <a:ext cx="9144000" cy="107683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642" y="79713"/>
            <a:ext cx="9144000" cy="390144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42" y="3793458"/>
            <a:ext cx="9144000" cy="352369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2" y="79713"/>
            <a:ext cx="9144000" cy="184954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206" y="1929256"/>
            <a:ext cx="9144000" cy="169333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" y="3622852"/>
            <a:ext cx="9144000" cy="3486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597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诞生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 smtClean="0"/>
              <a:t>2</a:t>
            </a:r>
            <a:r>
              <a:rPr kumimoji="1" lang="zh-CN" altLang="en-US" dirty="0" smtClean="0"/>
              <a:t>、成长历程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994-12</a:t>
            </a:r>
            <a:r>
              <a:rPr kumimoji="1" lang="zh-CN" altLang="en-US" dirty="0" smtClean="0"/>
              <a:t>，网景发布</a:t>
            </a:r>
            <a:r>
              <a:rPr kumimoji="1" lang="en-US" altLang="zh-CN" dirty="0" smtClean="0"/>
              <a:t>Netscape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Navigator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1.0</a:t>
            </a:r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995,</a:t>
            </a:r>
            <a:r>
              <a:rPr kumimoji="1" lang="zh-CN" altLang="en-US" dirty="0" smtClean="0"/>
              <a:t>微软发布</a:t>
            </a:r>
            <a:r>
              <a:rPr kumimoji="1" lang="en-US" altLang="zh-CN" dirty="0" smtClean="0"/>
              <a:t>Internet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Explorer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1.0</a:t>
            </a:r>
            <a:r>
              <a:rPr kumimoji="1" lang="zh-CN" altLang="en-US" dirty="0" smtClean="0"/>
              <a:t> ，</a:t>
            </a:r>
            <a:r>
              <a:rPr kumimoji="1" lang="en-US" altLang="zh-CN" dirty="0" smtClean="0"/>
              <a:t>2.0</a:t>
            </a:r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995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Apache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0.2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Html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.</a:t>
            </a:r>
            <a:r>
              <a:rPr kumimoji="1" lang="en-US" altLang="zh-CN" dirty="0" smtClean="0"/>
              <a:t>0,web</a:t>
            </a:r>
            <a:r>
              <a:rPr kumimoji="1" lang="zh-CN" altLang="en-US" dirty="0" smtClean="0"/>
              <a:t>技术突飞猛进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995</a:t>
            </a:r>
            <a:r>
              <a:rPr kumimoji="1" lang="zh-CN" altLang="en-US" dirty="0" smtClean="0"/>
              <a:t>起，微软网景</a:t>
            </a:r>
            <a:r>
              <a:rPr kumimoji="1" lang="en-US" altLang="zh-CN" dirty="0" smtClean="0"/>
              <a:t>PK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FE</a:t>
            </a:r>
            <a:r>
              <a:rPr kumimoji="1" lang="zh-CN" altLang="en-US" dirty="0" smtClean="0"/>
              <a:t>头大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000</a:t>
            </a:r>
            <a:r>
              <a:rPr kumimoji="1" lang="zh-CN" altLang="en-US" dirty="0" smtClean="0"/>
              <a:t>左右，网景衰败，</a:t>
            </a:r>
            <a:r>
              <a:rPr kumimoji="1" lang="en-US" altLang="zh-CN" dirty="0" smtClean="0"/>
              <a:t>IE</a:t>
            </a:r>
            <a:r>
              <a:rPr kumimoji="1" lang="zh-CN" altLang="en-US" dirty="0" smtClean="0"/>
              <a:t>独占鳌头</a:t>
            </a:r>
            <a:endParaRPr kumimoji="1" lang="en-US" altLang="zh-CN" dirty="0" smtClean="0"/>
          </a:p>
          <a:p>
            <a:pPr lvl="1"/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004</a:t>
            </a:r>
            <a:r>
              <a:rPr kumimoji="1" lang="zh-CN" altLang="en-US" dirty="0" smtClean="0"/>
              <a:t>，</a:t>
            </a:r>
            <a:r>
              <a:rPr kumimoji="1" lang="en-US" altLang="zh-CN" dirty="0" smtClean="0"/>
              <a:t>Mozilla</a:t>
            </a:r>
            <a:r>
              <a:rPr kumimoji="1" lang="zh-CN" altLang="en-US" dirty="0" smtClean="0"/>
              <a:t> 发布</a:t>
            </a:r>
            <a:r>
              <a:rPr kumimoji="1" lang="en-US" altLang="zh-CN" dirty="0" smtClean="0"/>
              <a:t>Firefox</a:t>
            </a:r>
            <a:r>
              <a:rPr kumimoji="1" lang="zh-CN" altLang="en-US" dirty="0" smtClean="0"/>
              <a:t>，浏览器第二次大战爆发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137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1</a:t>
            </a:r>
            <a:r>
              <a:rPr kumimoji="1" lang="en-US" altLang="zh-CN" dirty="0" smtClean="0"/>
              <a:t>.2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诞生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CN" altLang="zh-CN" dirty="0"/>
              <a:t>3</a:t>
            </a:r>
            <a:r>
              <a:rPr kumimoji="1" lang="zh-CN" altLang="en-US" dirty="0" smtClean="0"/>
              <a:t>、驻足不前的</a:t>
            </a:r>
            <a:r>
              <a:rPr kumimoji="1" lang="en-US" altLang="zh-CN" dirty="0" smtClean="0"/>
              <a:t>HTTP</a:t>
            </a:r>
          </a:p>
          <a:p>
            <a:pPr lvl="1"/>
            <a:r>
              <a:rPr kumimoji="1" lang="en-US" altLang="zh-CN" dirty="0" smtClean="0"/>
              <a:t>HTTP</a:t>
            </a:r>
            <a:r>
              <a:rPr kumimoji="1" lang="zh-CN" altLang="en-US" dirty="0" smtClean="0"/>
              <a:t>/</a:t>
            </a:r>
            <a:r>
              <a:rPr kumimoji="1" lang="en-US" altLang="zh-CN" dirty="0" smtClean="0"/>
              <a:t>0.9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,HTTP</a:t>
            </a:r>
            <a:r>
              <a:rPr kumimoji="1" lang="zh-CN" altLang="en-US" dirty="0" smtClean="0"/>
              <a:t> </a:t>
            </a:r>
            <a:r>
              <a:rPr kumimoji="1" lang="zh-CN" altLang="zh-CN" dirty="0" smtClean="0"/>
              <a:t>1</a:t>
            </a:r>
            <a:r>
              <a:rPr kumimoji="1" lang="en-US" altLang="zh-CN" dirty="0" smtClean="0"/>
              <a:t>990</a:t>
            </a:r>
            <a:r>
              <a:rPr kumimoji="1" lang="zh-CN" altLang="en-US" dirty="0" smtClean="0"/>
              <a:t>问世，那时候没有作为正式标准。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HTTP/1.0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1996-05</a:t>
            </a:r>
            <a:r>
              <a:rPr kumimoji="1" lang="zh-CN" altLang="en-US" dirty="0" smtClean="0"/>
              <a:t>正式作为标准，记载于</a:t>
            </a:r>
            <a:r>
              <a:rPr kumimoji="1" lang="en-US" altLang="zh-CN" dirty="0" smtClean="0">
                <a:hlinkClick r:id="rId2"/>
              </a:rPr>
              <a:t>RFC1945</a:t>
            </a:r>
            <a:r>
              <a:rPr kumimoji="1" lang="zh-CN" altLang="en-US" dirty="0" smtClean="0"/>
              <a:t>，至今仍广泛使用在服务端。</a:t>
            </a:r>
            <a:endParaRPr kumimoji="1" lang="en-US" altLang="zh-CN" dirty="0" smtClean="0"/>
          </a:p>
          <a:p>
            <a:pPr lvl="1"/>
            <a:r>
              <a:rPr kumimoji="1" lang="en-US" altLang="zh-CN" dirty="0" smtClean="0"/>
              <a:t>HTTP/1.1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,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1997-01</a:t>
            </a:r>
            <a:r>
              <a:rPr kumimoji="1" lang="zh-CN" altLang="en-US" dirty="0" smtClean="0"/>
              <a:t>公布，目前是主流的版本，修订版</a:t>
            </a:r>
            <a:r>
              <a:rPr kumimoji="1" lang="en-US" altLang="zh-CN" dirty="0" smtClean="0">
                <a:hlinkClick r:id="rId3"/>
              </a:rPr>
              <a:t>RFC2616</a:t>
            </a:r>
            <a:r>
              <a:rPr kumimoji="1" lang="zh-CN" altLang="en-US" dirty="0" smtClean="0"/>
              <a:t>是最新版本</a:t>
            </a:r>
            <a:endParaRPr kumimoji="1" lang="en-US" altLang="zh-CN" dirty="0" smtClean="0"/>
          </a:p>
          <a:p>
            <a:pPr lvl="1"/>
            <a:r>
              <a:rPr kumimoji="1" lang="zh-CN" altLang="en-US" dirty="0" smtClean="0"/>
              <a:t>版本更新太慢，新一代</a:t>
            </a:r>
            <a:r>
              <a:rPr kumimoji="1" lang="en-US" altLang="zh-CN" dirty="0" smtClean="0"/>
              <a:t>HTTP/2.0</a:t>
            </a:r>
            <a:r>
              <a:rPr kumimoji="1" lang="zh-CN" altLang="en-US" dirty="0" smtClean="0"/>
              <a:t>在制定中，到普及仍需时日啊。</a:t>
            </a:r>
            <a:endParaRPr kumimoji="1" lang="en-US" altLang="zh-CN" dirty="0" smtClean="0"/>
          </a:p>
          <a:p>
            <a:pPr lvl="1"/>
            <a:endParaRPr kumimoji="1" lang="en-US" altLang="zh-CN" dirty="0" smtClean="0"/>
          </a:p>
          <a:p>
            <a:pPr lvl="1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747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起源">
  <a:themeElements>
    <a:clrScheme name="Genesis">
      <a:dk1>
        <a:sysClr val="windowText" lastClr="000000"/>
      </a:dk1>
      <a:lt1>
        <a:sysClr val="window" lastClr="FFFFFF"/>
      </a:lt1>
      <a:dk2>
        <a:srgbClr val="465466"/>
      </a:dk2>
      <a:lt2>
        <a:srgbClr val="BBD7F8"/>
      </a:lt2>
      <a:accent1>
        <a:srgbClr val="80B606"/>
      </a:accent1>
      <a:accent2>
        <a:srgbClr val="E29F1D"/>
      </a:accent2>
      <a:accent3>
        <a:srgbClr val="2397E2"/>
      </a:accent3>
      <a:accent4>
        <a:srgbClr val="35ACA2"/>
      </a:accent4>
      <a:accent5>
        <a:srgbClr val="5430BB"/>
      </a:accent5>
      <a:accent6>
        <a:srgbClr val="8D34E0"/>
      </a:accent6>
      <a:hlink>
        <a:srgbClr val="00B0F0"/>
      </a:hlink>
      <a:folHlink>
        <a:srgbClr val="0070C0"/>
      </a:folHlink>
    </a:clrScheme>
    <a:fontScheme name="Genesis">
      <a:majorFont>
        <a:latin typeface="Calisto MT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Calisto MT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Genesis">
      <a: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70000"/>
                <a:satMod val="100000"/>
                <a:greenMod val="110000"/>
              </a:schemeClr>
            </a:gs>
            <a:gs pos="75000">
              <a:schemeClr val="phClr">
                <a:tint val="40000"/>
                <a:satMod val="150000"/>
                <a:redMod val="100000"/>
                <a:blueMod val="100000"/>
              </a:schemeClr>
            </a:gs>
            <a:gs pos="100000">
              <a:schemeClr val="phClr">
                <a:tint val="60000"/>
                <a:satMod val="120000"/>
                <a:redMod val="100000"/>
                <a:blueMod val="100000"/>
              </a:schemeClr>
            </a:gs>
          </a:gsLst>
          <a:path path="circle">
            <a:fillToRect l="25000" t="25000" r="5000" b="5000"/>
          </a:path>
        </a:gradFill>
        <a:gradFill rotWithShape="1">
          <a:gsLst>
            <a:gs pos="0">
              <a:schemeClr val="phClr">
                <a:tint val="50000"/>
                <a:shade val="100000"/>
                <a:alpha val="100000"/>
                <a:satMod val="150000"/>
              </a:schemeClr>
            </a:gs>
            <a:gs pos="40000">
              <a:schemeClr val="phClr">
                <a:tint val="70000"/>
                <a:shade val="100000"/>
                <a:alpha val="100000"/>
                <a:satMod val="150000"/>
              </a:schemeClr>
            </a:gs>
            <a:gs pos="100000">
              <a:schemeClr val="phClr">
                <a:shade val="90000"/>
                <a:satMod val="11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88900" dist="50800" dir="11400000" sx="102000" sy="101000" algn="tl" rotWithShape="0">
              <a:srgbClr val="000000">
                <a:alpha val="35000"/>
              </a:srgbClr>
            </a:outerShdw>
          </a:effectLst>
          <a:scene3d>
            <a:camera prst="perspectiveFront" fov="4800000"/>
            <a:lightRig rig="morning" dir="tl"/>
          </a:scene3d>
          <a:sp3d prstMaterial="softmetal">
            <a:bevelT w="0" h="0"/>
          </a:sp3d>
        </a:effectStyle>
        <a:effectStyle>
          <a:effectLst>
            <a:innerShdw blurRad="50800" dist="25400" dir="13500000">
              <a:srgbClr val="000000">
                <a:alpha val="75000"/>
              </a:srgbClr>
            </a:innerShdw>
            <a:reflection blurRad="101600" stA="40000" endPos="50000" dist="63500" dir="5400000" fadeDir="7200000" sy="-100000" kx="300000" rotWithShape="0"/>
          </a:effectLst>
          <a:scene3d>
            <a:camera prst="orthographicFront">
              <a:rot lat="0" lon="0" rev="0"/>
            </a:camera>
            <a:lightRig rig="chilly" dir="tr">
              <a:rot lat="0" lon="0" rev="1200000"/>
            </a:lightRig>
          </a:scene3d>
          <a:sp3d prstMaterial="plastic">
            <a:bevelT w="0" h="0"/>
          </a:sp3d>
        </a:effectStyle>
      </a:effectStyleLst>
      <a:bgFillStyleLst>
        <a:blipFill rotWithShape="1">
          <a:blip xmlns:r="http://schemas.openxmlformats.org/officeDocument/2006/relationships" r:embed="rId1"/>
          <a:stretch/>
        </a:blipFill>
        <a:blipFill rotWithShape="1">
          <a:blip xmlns:r="http://schemas.openxmlformats.org/officeDocument/2006/relationships" r:embed="rId2"/>
          <a:stretch/>
        </a:blipFill>
        <a:blipFill rotWithShape="1">
          <a:blip xmlns:r="http://schemas.openxmlformats.org/officeDocument/2006/relationships" r:embed="rId3"/>
          <a:stretch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起源.thmx</Template>
  <TotalTime>10609</TotalTime>
  <Words>1340</Words>
  <Application>Microsoft Macintosh PowerPoint</Application>
  <PresentationFormat>全屏显示(4:3)</PresentationFormat>
  <Paragraphs>420</Paragraphs>
  <Slides>76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76</vt:i4>
      </vt:variant>
    </vt:vector>
  </HeadingPairs>
  <TitlesOfParts>
    <vt:vector size="77" baseType="lpstr">
      <vt:lpstr>起源</vt:lpstr>
      <vt:lpstr>浅谈HTTP协议</vt:lpstr>
      <vt:lpstr>目录大纲</vt:lpstr>
      <vt:lpstr>目录大纲</vt:lpstr>
      <vt:lpstr>浅谈HTTP协议</vt:lpstr>
      <vt:lpstr>1.1使用Http协议访问Web</vt:lpstr>
      <vt:lpstr>1.1使用Http协议访问Web</vt:lpstr>
      <vt:lpstr>1.2 HTTP诞生</vt:lpstr>
      <vt:lpstr>1.2 HTTP诞生</vt:lpstr>
      <vt:lpstr>1.2 HTTP诞生</vt:lpstr>
      <vt:lpstr>1.3 网络基础TCP/IP</vt:lpstr>
      <vt:lpstr>1.3 网络基础TCP/IP</vt:lpstr>
      <vt:lpstr>1.3 网络基础TCP/IP</vt:lpstr>
      <vt:lpstr>1.3 网络基础TCP/IP</vt:lpstr>
      <vt:lpstr>1.4 IP、TCP和DNS</vt:lpstr>
      <vt:lpstr>1.4 IP、TCP和DNS</vt:lpstr>
      <vt:lpstr>1.4 IP、TCP和DNS</vt:lpstr>
      <vt:lpstr>1.4 IP、TCP和DNS</vt:lpstr>
      <vt:lpstr>1.5  各种协议于HTTP的关系</vt:lpstr>
      <vt:lpstr>1.6 URI 和URL</vt:lpstr>
      <vt:lpstr>浅谈HTTP协议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简单的 HTTP 协议</vt:lpstr>
      <vt:lpstr>浅谈HTTP协议</vt:lpstr>
      <vt:lpstr>HTTP报文信息</vt:lpstr>
      <vt:lpstr>HTTP报文信息</vt:lpstr>
      <vt:lpstr>HTTP报文信息</vt:lpstr>
      <vt:lpstr>HTTP报文信息</vt:lpstr>
      <vt:lpstr>HTTP报文信息</vt:lpstr>
      <vt:lpstr>浅谈HTTP协议</vt:lpstr>
      <vt:lpstr>返回结果的HTTP状态码</vt:lpstr>
      <vt:lpstr>返回结果的HTTP状态码</vt:lpstr>
      <vt:lpstr>返回结果的HTTP状态码</vt:lpstr>
      <vt:lpstr>返回结果的HTTP状态码</vt:lpstr>
      <vt:lpstr>返回结果的HTTP状态码</vt:lpstr>
      <vt:lpstr>返回结果的HTTP状态码</vt:lpstr>
      <vt:lpstr>浅谈HTTP协议</vt:lpstr>
      <vt:lpstr>Web 服务器</vt:lpstr>
      <vt:lpstr>Web 服务器 通信转发程序：代理、网关、隧道</vt:lpstr>
      <vt:lpstr>Web 服务器 通信转发程序：代理、网关、隧道</vt:lpstr>
      <vt:lpstr>Web 服务器 通信转发程序：代理、网关、隧道</vt:lpstr>
      <vt:lpstr>Web 服务器 通信转发程序：代理、网关、隧道</vt:lpstr>
      <vt:lpstr>Web 服务器</vt:lpstr>
      <vt:lpstr>Web 服务器</vt:lpstr>
      <vt:lpstr>Web 服务器</vt:lpstr>
      <vt:lpstr>Web 服务器</vt:lpstr>
      <vt:lpstr>浅谈HTTP协议</vt:lpstr>
      <vt:lpstr>HTTP首部（HEADER）</vt:lpstr>
      <vt:lpstr>HTTP报文信息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  <vt:lpstr>HTTP首部（HEADER）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小谈HTTP协议</dc:title>
  <dc:creator>mac 1</dc:creator>
  <cp:lastModifiedBy>mac 1</cp:lastModifiedBy>
  <cp:revision>128</cp:revision>
  <dcterms:created xsi:type="dcterms:W3CDTF">2015-07-27T06:30:50Z</dcterms:created>
  <dcterms:modified xsi:type="dcterms:W3CDTF">2015-08-04T09:54:11Z</dcterms:modified>
</cp:coreProperties>
</file>